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74" r:id="rId10"/>
    <p:sldId id="265" r:id="rId11"/>
    <p:sldId id="266" r:id="rId12"/>
    <p:sldId id="267" r:id="rId13"/>
    <p:sldId id="272" r:id="rId14"/>
    <p:sldId id="270" r:id="rId15"/>
    <p:sldId id="273" r:id="rId16"/>
    <p:sldId id="271"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1E461-9F30-41A4-89D6-D2E4769C5358}" type="datetimeFigureOut">
              <a:rPr lang="nl-NL" smtClean="0"/>
              <a:pPr/>
              <a:t>21-5-2015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EF290-B78F-4473-9904-28997F727176}"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6189B-56B8-4E99-B542-8AC5D89BD39F}" type="slidenum">
              <a:rPr lang="nl-NL"/>
              <a:pPr/>
              <a:t>13</a:t>
            </a:fld>
            <a:endParaRPr lang="nl-NL"/>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4D09FD4-74A1-4EDB-9E4E-32A07103BB84}" type="datetimeFigureOut">
              <a:rPr lang="nl-NL" smtClean="0"/>
              <a:pPr/>
              <a:t>21-5-2015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4D09FD4-74A1-4EDB-9E4E-32A07103BB84}" type="datetimeFigureOut">
              <a:rPr lang="nl-NL" smtClean="0"/>
              <a:pPr/>
              <a:t>21-5-2015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4D09FD4-74A1-4EDB-9E4E-32A07103BB84}" type="datetimeFigureOut">
              <a:rPr lang="nl-NL" smtClean="0"/>
              <a:pPr/>
              <a:t>21-5-2015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4D09FD4-74A1-4EDB-9E4E-32A07103BB84}" type="datetimeFigureOut">
              <a:rPr lang="nl-NL" smtClean="0"/>
              <a:pPr/>
              <a:t>21-5-2015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4D09FD4-74A1-4EDB-9E4E-32A07103BB84}" type="datetimeFigureOut">
              <a:rPr lang="nl-NL" smtClean="0"/>
              <a:pPr/>
              <a:t>21-5-2015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4D09FD4-74A1-4EDB-9E4E-32A07103BB84}" type="datetimeFigureOut">
              <a:rPr lang="nl-NL" smtClean="0"/>
              <a:pPr/>
              <a:t>21-5-2015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0E9AFA-5253-4CC8-8146-EA5526AF1E5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09FD4-74A1-4EDB-9E4E-32A07103BB84}" type="datetimeFigureOut">
              <a:rPr lang="nl-NL" smtClean="0"/>
              <a:pPr/>
              <a:t>21-5-2015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E9AFA-5253-4CC8-8146-EA5526AF1E5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10voorbiologie.nl/index.php?cat=9&amp;id=945&amp;par=946&amp;sub=947" TargetMode="External"/><Relationship Id="rId2" Type="http://schemas.openxmlformats.org/officeDocument/2006/relationships/hyperlink" Target="http://www.10voorbiologie.nl/index.php?cat=9&amp;id=1490&amp;par=1545&amp;sub=1546" TargetMode="External"/><Relationship Id="rId1" Type="http://schemas.openxmlformats.org/officeDocument/2006/relationships/slideLayout" Target="../slideLayouts/slideLayout2.xml"/><Relationship Id="rId6" Type="http://schemas.openxmlformats.org/officeDocument/2006/relationships/hyperlink" Target="http://www.bioplek.org/animaties/celtotaal/bacteriofaagx.html" TargetMode="External"/><Relationship Id="rId5" Type="http://schemas.openxmlformats.org/officeDocument/2006/relationships/hyperlink" Target="http://www.bioplek.org/animaties/celtotaal/bacteriofaag.html" TargetMode="External"/><Relationship Id="rId4" Type="http://schemas.openxmlformats.org/officeDocument/2006/relationships/hyperlink" Target="http://www.10voorbiologie.nl/index.php?cat=9&amp;id=1397&amp;par=1407&amp;sub=141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trouw.nl/tr/nl/6700/Wetenschap/article/detail/3401611/2013/02/28/Virussen-winnen-slag-in-oorlog-met-bacterien.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10voorbiologie.nl/index.php?cat=9&amp;id=945&amp;par=1014" TargetMode="External"/><Relationship Id="rId2" Type="http://schemas.openxmlformats.org/officeDocument/2006/relationships/hyperlink" Target="http://www.10voorbiologie.nl/index.php?cat=9&amp;id=1150&amp;par=1155" TargetMode="External"/><Relationship Id="rId1" Type="http://schemas.openxmlformats.org/officeDocument/2006/relationships/slideLayout" Target="../slideLayouts/slideLayout2.xml"/><Relationship Id="rId6" Type="http://schemas.openxmlformats.org/officeDocument/2006/relationships/hyperlink" Target="http://www.10voorbiologie.nl/index.php?cat=9&amp;id=1150&amp;par=1155&amp;sub=1157" TargetMode="External"/><Relationship Id="rId5" Type="http://schemas.openxmlformats.org/officeDocument/2006/relationships/hyperlink" Target="http://www.10voorbiologie.nl/index.php?cat=9&amp;id=1150&amp;par=1178&amp;sub=1180" TargetMode="External"/><Relationship Id="rId4" Type="http://schemas.openxmlformats.org/officeDocument/2006/relationships/hyperlink" Target="http://www.10voorbiologie.nl/index.php?cat=9&amp;id=1150&amp;par=1178&amp;sub=11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nl/url?sa=i&amp;rct=j&amp;q=&amp;esrc=s&amp;source=images&amp;cd=&amp;cad=rja&amp;uact=8&amp;ved=0CAcQjRw&amp;url=http://www.waanzinnigewebsitewedstrijd.nl/expositie_3/1A1/planten/afdelingen.html&amp;ei=aZ1MVbqOF8W2swHFv4D4Bg&amp;bvm=bv.92765956,d.bGg&amp;psig=AFQjCNG5TAhu_hyKTX5RHjx608-8yKmryQ&amp;ust=1431170753979894" TargetMode="External"/><Relationship Id="rId1" Type="http://schemas.openxmlformats.org/officeDocument/2006/relationships/slideLayout" Target="../slideLayouts/slideLayout2.xml"/><Relationship Id="rId6" Type="http://schemas.openxmlformats.org/officeDocument/2006/relationships/hyperlink" Target="https://www.google.nl/url?sa=i&amp;rct=j&amp;q=&amp;esrc=s&amp;source=images&amp;cd=&amp;cad=rja&amp;uact=8&amp;ved=0CAcQjRw&amp;url=https://staatsbosbeheerdrenthe.wordpress.com/2013/02/20/nog-geen-wolven-wel-wolfsklauwen/&amp;ei=_Z1MVb7BBMa3sQHnp4H4CQ&amp;bvm=bv.92765956,d.bGg&amp;psig=AFQjCNGQOR7R6Zk1vjMvJqjw7jVHO-aUzQ&amp;ust=1431170928143703" TargetMode="External"/><Relationship Id="rId5" Type="http://schemas.openxmlformats.org/officeDocument/2006/relationships/image" Target="../media/image3.jpeg"/><Relationship Id="rId4" Type="http://schemas.openxmlformats.org/officeDocument/2006/relationships/hyperlink" Target="http://www.google.nl/url?sa=i&amp;rct=j&amp;q=&amp;esrc=s&amp;source=images&amp;cd=&amp;cad=rja&amp;uact=8&amp;ved=0CAcQjRw&amp;url=http://laiser.info/planten.htm&amp;ei=2Z1MVaqmD8qgsAGOqoHQBw&amp;bvm=bv.92765956,d.bGg&amp;psig=AFQjCNEPLEudRx0y7B9zF-EjMO1Q-EbBTw&amp;ust=14311708855862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nl/url?sa=i&amp;rct=j&amp;q=&amp;esrc=s&amp;source=images&amp;cd=&amp;cad=rja&amp;uact=8&amp;ved=0CAcQjRw&amp;url=https://ascendenza.wordpress.com/2009/07/17/de-evolutie-van-bloemen/&amp;ei=j55MVfr6OIHVsgGHs4DoAg&amp;bvm=bv.92765956,d.bGg&amp;psig=AFQjCNHT4-aZvEDuPoPh1gVx9RxlfZmHzg&amp;ust=1431171081879191"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nl/url?sa=i&amp;rct=j&amp;q=&amp;esrc=s&amp;source=images&amp;cd=&amp;cad=rja&amp;uact=8&amp;ved=0CAcQjRw&amp;url=http://nl.forwallpaper.com/wallpaper/flowering-plants-826959.html&amp;ei=3Z5MVavqL8yfsgHi_ICACA&amp;bvm=bv.92765956,d.bGg&amp;psig=AFQjCNFttTFobR_edTC4GJRgBrRBZbnYHQ&amp;ust=143117113479866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CAcQjRw&amp;url=http://carnivoraforum.com/topic/9330777/1/&amp;ei=oqJMVb2-C8W2swHFv4D4Bg&amp;bvm=bv.92765956,d.bGg&amp;psig=AFQjCNFSpw8eI476sb7847TJScQkwLyXHQ&amp;ust=1431172114179569"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nl/url?sa=i&amp;rct=j&amp;q=&amp;esrc=s&amp;source=images&amp;cd=&amp;cad=rja&amp;uact=8&amp;ved=0CAcQjRw&amp;url=http://scienceviews.com/dinosaurs/archaeopteryx.html&amp;ei=1aJMVYb9A8KmsgHX44DAAQ&amp;bvm=bv.92765956,d.bGg&amp;psig=AFQjCNFSpw8eI476sb7847TJScQkwLyXHQ&amp;ust=143117211417956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en-US" sz="3200" dirty="0" smtClean="0"/>
              <a:t>Par. 25.7 </a:t>
            </a:r>
            <a:r>
              <a:rPr lang="en-US" sz="3200" dirty="0" err="1" smtClean="0"/>
              <a:t>Planten</a:t>
            </a:r>
            <a:endParaRPr lang="nl-NL" sz="3200" dirty="0"/>
          </a:p>
        </p:txBody>
      </p:sp>
      <p:sp>
        <p:nvSpPr>
          <p:cNvPr id="3" name="Tijdelijke aanduiding voor inhoud 2"/>
          <p:cNvSpPr>
            <a:spLocks noGrp="1"/>
          </p:cNvSpPr>
          <p:nvPr>
            <p:ph idx="1"/>
          </p:nvPr>
        </p:nvSpPr>
        <p:spPr>
          <a:xfrm>
            <a:off x="467544" y="1196752"/>
            <a:ext cx="8229600" cy="5544616"/>
          </a:xfrm>
        </p:spPr>
        <p:txBody>
          <a:bodyPr>
            <a:normAutofit/>
          </a:bodyPr>
          <a:lstStyle/>
          <a:p>
            <a:r>
              <a:rPr lang="en-US" sz="2400" b="1" dirty="0" err="1" smtClean="0"/>
              <a:t>Planten</a:t>
            </a:r>
            <a:r>
              <a:rPr lang="en-US" sz="2400" b="1" dirty="0" smtClean="0"/>
              <a:t> </a:t>
            </a:r>
            <a:r>
              <a:rPr lang="en-US" sz="2400" b="1" dirty="0" err="1" smtClean="0"/>
              <a:t>zijn</a:t>
            </a:r>
            <a:r>
              <a:rPr lang="en-US" sz="2400" b="1" dirty="0" smtClean="0"/>
              <a:t>:</a:t>
            </a:r>
          </a:p>
          <a:p>
            <a:pPr>
              <a:buNone/>
            </a:pPr>
            <a:r>
              <a:rPr lang="en-US" sz="2400" b="1" dirty="0"/>
              <a:t>	</a:t>
            </a:r>
            <a:r>
              <a:rPr lang="en-US" sz="2400" b="1" dirty="0" smtClean="0"/>
              <a:t>AUTOTROFE EUKARYOTEN</a:t>
            </a:r>
          </a:p>
          <a:p>
            <a:r>
              <a:rPr lang="en-US" sz="2400" b="1" dirty="0" err="1" smtClean="0"/>
              <a:t>Cellen</a:t>
            </a:r>
            <a:r>
              <a:rPr lang="en-US" sz="2400" b="1" dirty="0" smtClean="0"/>
              <a:t> </a:t>
            </a:r>
            <a:r>
              <a:rPr lang="en-US" sz="2400" b="1" dirty="0" err="1" smtClean="0"/>
              <a:t>omgeven</a:t>
            </a:r>
            <a:r>
              <a:rPr lang="en-US" sz="2400" b="1" dirty="0" smtClean="0"/>
              <a:t> door:</a:t>
            </a:r>
          </a:p>
          <a:p>
            <a:pPr>
              <a:buNone/>
            </a:pPr>
            <a:r>
              <a:rPr lang="en-US" sz="2400" b="1" dirty="0"/>
              <a:t>	</a:t>
            </a:r>
            <a:r>
              <a:rPr lang="en-US" sz="2400" b="1" dirty="0" smtClean="0"/>
              <a:t>CELWAND</a:t>
            </a:r>
          </a:p>
          <a:p>
            <a:r>
              <a:rPr lang="en-US" sz="2400" b="1" dirty="0" err="1" smtClean="0"/>
              <a:t>Fotosynthese</a:t>
            </a:r>
            <a:r>
              <a:rPr lang="en-US" sz="2400" b="1" dirty="0" smtClean="0"/>
              <a:t> </a:t>
            </a:r>
            <a:r>
              <a:rPr lang="en-US" sz="2400" b="1" dirty="0" err="1" smtClean="0"/>
              <a:t>m.b.v</a:t>
            </a:r>
            <a:r>
              <a:rPr lang="en-US" sz="2400" b="1" dirty="0" smtClean="0"/>
              <a:t>.:</a:t>
            </a:r>
          </a:p>
          <a:p>
            <a:pPr>
              <a:buNone/>
            </a:pPr>
            <a:r>
              <a:rPr lang="en-US" sz="2400" b="1" dirty="0"/>
              <a:t>	</a:t>
            </a:r>
            <a:r>
              <a:rPr lang="en-US" sz="2400" b="1" dirty="0" err="1" smtClean="0"/>
              <a:t>chlorophyl</a:t>
            </a:r>
            <a:r>
              <a:rPr lang="en-US" sz="2400" b="1" dirty="0" smtClean="0"/>
              <a:t> (</a:t>
            </a:r>
            <a:r>
              <a:rPr lang="en-US" sz="2400" b="1" dirty="0" err="1" smtClean="0"/>
              <a:t>bladgroen</a:t>
            </a:r>
            <a:r>
              <a:rPr lang="en-US" sz="2400" b="1" dirty="0" smtClean="0"/>
              <a:t>)</a:t>
            </a:r>
          </a:p>
          <a:p>
            <a:r>
              <a:rPr lang="en-US" sz="2400" b="1" dirty="0" err="1" smtClean="0"/>
              <a:t>Zie</a:t>
            </a:r>
            <a:r>
              <a:rPr lang="en-US" sz="2400" b="1" dirty="0" smtClean="0"/>
              <a:t> </a:t>
            </a:r>
            <a:r>
              <a:rPr lang="en-US" sz="2400" b="1" dirty="0" err="1" smtClean="0"/>
              <a:t>afbeelding</a:t>
            </a:r>
            <a:r>
              <a:rPr lang="en-US" sz="2400" b="1" dirty="0" smtClean="0"/>
              <a:t>  </a:t>
            </a:r>
            <a:r>
              <a:rPr lang="en-US" sz="2400" b="1" dirty="0" err="1" smtClean="0"/>
              <a:t>evolutie</a:t>
            </a:r>
            <a:r>
              <a:rPr lang="en-US" sz="2400" b="1" dirty="0" smtClean="0"/>
              <a:t> </a:t>
            </a:r>
          </a:p>
          <a:p>
            <a:pPr>
              <a:buNone/>
            </a:pPr>
            <a:r>
              <a:rPr lang="en-US" sz="2400" b="1" dirty="0"/>
              <a:t>	</a:t>
            </a:r>
            <a:r>
              <a:rPr lang="en-US" sz="2400" b="1" dirty="0" err="1" smtClean="0"/>
              <a:t>plantenrijk</a:t>
            </a:r>
            <a:r>
              <a:rPr lang="en-US" sz="2400" b="1" dirty="0" smtClean="0"/>
              <a:t> </a:t>
            </a:r>
          </a:p>
          <a:p>
            <a:pPr>
              <a:buNone/>
            </a:pPr>
            <a:r>
              <a:rPr lang="en-US" sz="2400" b="1" dirty="0"/>
              <a:t>	F</a:t>
            </a:r>
            <a:r>
              <a:rPr lang="en-US" sz="2400" b="1" dirty="0" smtClean="0"/>
              <a:t>ilm David </a:t>
            </a:r>
            <a:r>
              <a:rPr lang="en-US" sz="2400" b="1" dirty="0" err="1" smtClean="0"/>
              <a:t>Arrenburrough</a:t>
            </a:r>
            <a:endParaRPr lang="en-US" sz="2400" b="1" dirty="0" smtClean="0"/>
          </a:p>
          <a:p>
            <a:pPr>
              <a:buNone/>
            </a:pPr>
            <a:endParaRPr lang="en-US" sz="2400" b="1" dirty="0" smtClean="0"/>
          </a:p>
          <a:p>
            <a:pPr>
              <a:buNone/>
            </a:pPr>
            <a:endParaRPr lang="nl-NL" sz="2400" dirty="0"/>
          </a:p>
        </p:txBody>
      </p:sp>
      <p:pic>
        <p:nvPicPr>
          <p:cNvPr id="5" name="Afbeelding 4"/>
          <p:cNvPicPr/>
          <p:nvPr/>
        </p:nvPicPr>
        <p:blipFill>
          <a:blip r:embed="rId2" cstate="print"/>
          <a:srcRect/>
          <a:stretch>
            <a:fillRect/>
          </a:stretch>
        </p:blipFill>
        <p:spPr bwMode="auto">
          <a:xfrm>
            <a:off x="4283968" y="1268760"/>
            <a:ext cx="4752528" cy="50405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en-US" sz="3200" dirty="0" smtClean="0"/>
              <a:t>25.9 </a:t>
            </a:r>
            <a:r>
              <a:rPr lang="en-US" sz="3200" dirty="0" err="1" smtClean="0"/>
              <a:t>Virussen</a:t>
            </a:r>
            <a:r>
              <a:rPr lang="en-US" sz="3200" dirty="0" smtClean="0"/>
              <a:t> 1</a:t>
            </a:r>
            <a:endParaRPr lang="nl-NL" sz="3200" dirty="0"/>
          </a:p>
        </p:txBody>
      </p:sp>
      <p:sp>
        <p:nvSpPr>
          <p:cNvPr id="3" name="Tijdelijke aanduiding voor inhoud 2"/>
          <p:cNvSpPr>
            <a:spLocks noGrp="1"/>
          </p:cNvSpPr>
          <p:nvPr>
            <p:ph idx="1"/>
          </p:nvPr>
        </p:nvSpPr>
        <p:spPr>
          <a:xfrm>
            <a:off x="457200" y="980728"/>
            <a:ext cx="8229600" cy="5544616"/>
          </a:xfrm>
        </p:spPr>
        <p:txBody>
          <a:bodyPr>
            <a:normAutofit/>
          </a:bodyPr>
          <a:lstStyle/>
          <a:p>
            <a:r>
              <a:rPr lang="nl-NL" sz="2400" dirty="0" smtClean="0"/>
              <a:t>Een virus bestaat slechts uit een </a:t>
            </a:r>
            <a:r>
              <a:rPr lang="nl-NL" sz="2400" b="1" dirty="0" smtClean="0"/>
              <a:t>DNA- of een </a:t>
            </a:r>
            <a:r>
              <a:rPr lang="nl-NL" sz="2400" b="1" dirty="0" err="1" smtClean="0"/>
              <a:t>RNA-molecuul</a:t>
            </a:r>
            <a:r>
              <a:rPr lang="nl-NL" sz="2400" dirty="0" smtClean="0"/>
              <a:t>, omgeven door een </a:t>
            </a:r>
            <a:r>
              <a:rPr lang="nl-NL" sz="2400" b="1" dirty="0" smtClean="0"/>
              <a:t>eiwitmantel</a:t>
            </a:r>
            <a:r>
              <a:rPr lang="nl-NL" sz="2400" dirty="0" smtClean="0"/>
              <a:t>. Het hebben van DNA of RNA </a:t>
            </a:r>
            <a:r>
              <a:rPr lang="nl-NL" sz="2400" dirty="0" err="1" smtClean="0"/>
              <a:t>én</a:t>
            </a:r>
            <a:r>
              <a:rPr lang="nl-NL" sz="2400" dirty="0" smtClean="0"/>
              <a:t> kunnen evolueren, zijn kenmerken van het leven. Aan de andere kant vertonen geïsoleerde virussen </a:t>
            </a:r>
            <a:r>
              <a:rPr lang="nl-NL" sz="2400" b="1" dirty="0" smtClean="0"/>
              <a:t>geen levenskenmerken, zoals voeding en voortplanting</a:t>
            </a:r>
            <a:r>
              <a:rPr lang="nl-NL" sz="2400" dirty="0" smtClean="0"/>
              <a:t>. Virussen kunnen zelfs hun </a:t>
            </a:r>
            <a:r>
              <a:rPr lang="nl-NL" sz="2400" b="1" dirty="0" smtClean="0"/>
              <a:t>eigen eiwitten niet maken, doordat ze geen ribosomen hebben</a:t>
            </a:r>
            <a:r>
              <a:rPr lang="nl-NL" sz="2400" dirty="0" smtClean="0"/>
              <a:t>. </a:t>
            </a:r>
            <a:r>
              <a:rPr lang="nl-NL" sz="2400" b="1" dirty="0" smtClean="0"/>
              <a:t>Ook andere celorganellen ontbreken</a:t>
            </a:r>
            <a:r>
              <a:rPr lang="nl-NL" sz="2400" dirty="0" smtClean="0"/>
              <a:t>. Ze hebben altijd een </a:t>
            </a:r>
            <a:r>
              <a:rPr lang="nl-NL" sz="2400" b="1" dirty="0" smtClean="0"/>
              <a:t>gastheercel nodig </a:t>
            </a:r>
            <a:r>
              <a:rPr lang="nl-NL" sz="2400" dirty="0" smtClean="0"/>
              <a:t>om te overleven en zich te vermeerderen. Nadat een virus op een gastheercel terecht gekomen is, dringt zijn erfelijk materiaal de cel binnen. De gastheercel wordt nu gedwongen met de virale erfelijke codes, </a:t>
            </a:r>
            <a:r>
              <a:rPr lang="nl-NL" sz="2400" b="1" dirty="0" smtClean="0"/>
              <a:t>maar met eigen enzymen nieuw viraal DNA (of RNA) en de virale eiwitten te maken</a:t>
            </a:r>
            <a:r>
              <a:rPr lang="nl-NL" sz="2400" dirty="0" smtClean="0"/>
              <a:t>. Dat wordt zijn dood.</a:t>
            </a:r>
            <a:br>
              <a:rPr lang="nl-NL" sz="2400" dirty="0" smtClean="0"/>
            </a:br>
            <a:endParaRPr lang="nl-NL"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en-US" sz="3200" dirty="0" smtClean="0"/>
              <a:t>25.9 </a:t>
            </a:r>
            <a:r>
              <a:rPr lang="en-US" sz="3200" dirty="0" err="1" smtClean="0"/>
              <a:t>Virussen</a:t>
            </a:r>
            <a:r>
              <a:rPr lang="en-US" sz="3200" dirty="0" smtClean="0"/>
              <a:t> 2</a:t>
            </a:r>
            <a:endParaRPr lang="nl-NL" sz="3200" dirty="0"/>
          </a:p>
        </p:txBody>
      </p:sp>
      <p:sp>
        <p:nvSpPr>
          <p:cNvPr id="3" name="Tijdelijke aanduiding voor inhoud 2"/>
          <p:cNvSpPr>
            <a:spLocks noGrp="1"/>
          </p:cNvSpPr>
          <p:nvPr>
            <p:ph idx="1"/>
          </p:nvPr>
        </p:nvSpPr>
        <p:spPr>
          <a:xfrm>
            <a:off x="457200" y="908720"/>
            <a:ext cx="8229600" cy="5688632"/>
          </a:xfrm>
        </p:spPr>
        <p:txBody>
          <a:bodyPr>
            <a:normAutofit/>
          </a:bodyPr>
          <a:lstStyle/>
          <a:p>
            <a:r>
              <a:rPr lang="nl-NL" sz="2400" dirty="0" smtClean="0"/>
              <a:t>Een virus bevat alleen de enzymen die nodig zijn om door de celmembraan van een gastheercel te komen</a:t>
            </a:r>
          </a:p>
          <a:p>
            <a:r>
              <a:rPr lang="nl-NL" sz="2400" dirty="0" smtClean="0"/>
              <a:t>De meest aannemelijke hypothese is nu dat ze zijn ontstaan uit brokstukken DNA of RNA, de </a:t>
            </a:r>
            <a:r>
              <a:rPr lang="nl-NL" sz="2400" b="1" dirty="0" err="1" smtClean="0"/>
              <a:t>transposons</a:t>
            </a:r>
            <a:r>
              <a:rPr lang="nl-NL" sz="2400" dirty="0" smtClean="0"/>
              <a:t> genaamd, die in staat waren om binnen de cel te verspringen en die ook wel van de ene cel naar de andere konden overstappen. Voor deze hypothese pleit dat het genoom van veel virussen sterk lijkt op delen van het genoom van de soort waarop ze parasiteren. Bij bacteriën komen </a:t>
            </a:r>
            <a:r>
              <a:rPr lang="nl-NL" sz="2400" b="1" dirty="0" smtClean="0"/>
              <a:t>plasmiden</a:t>
            </a:r>
            <a:r>
              <a:rPr lang="nl-NL" sz="2400" dirty="0" smtClean="0"/>
              <a:t> voor, afzonderlijke </a:t>
            </a:r>
            <a:r>
              <a:rPr lang="nl-NL" sz="2400" dirty="0" err="1" smtClean="0"/>
              <a:t>DNA-ringen</a:t>
            </a:r>
            <a:r>
              <a:rPr lang="nl-NL" sz="2400" dirty="0" smtClean="0"/>
              <a:t>, die vaak gemakkelijk van de ene cel naar de andere overspringen. Uit dergelijke plasmiden zouden met name de </a:t>
            </a:r>
            <a:r>
              <a:rPr lang="nl-NL" sz="2400" b="1" dirty="0" smtClean="0"/>
              <a:t>bacteriofagen</a:t>
            </a:r>
            <a:r>
              <a:rPr lang="nl-NL" sz="2400" dirty="0" smtClean="0"/>
              <a:t> (= virussen die op bacteriën parasiteren) kunnen zijn ontstaan</a:t>
            </a:r>
          </a:p>
          <a:p>
            <a:endParaRPr lang="nl-N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smtClean="0"/>
              <a:t>25.9 </a:t>
            </a:r>
            <a:r>
              <a:rPr lang="en-US" sz="3200" dirty="0" err="1" smtClean="0"/>
              <a:t>Virussen</a:t>
            </a:r>
            <a:r>
              <a:rPr lang="en-US" sz="3200" dirty="0" smtClean="0"/>
              <a:t> 3</a:t>
            </a:r>
            <a:endParaRPr lang="nl-NL" sz="3200" dirty="0"/>
          </a:p>
        </p:txBody>
      </p:sp>
      <p:sp>
        <p:nvSpPr>
          <p:cNvPr id="3" name="Tijdelijke aanduiding voor inhoud 2"/>
          <p:cNvSpPr>
            <a:spLocks noGrp="1"/>
          </p:cNvSpPr>
          <p:nvPr>
            <p:ph idx="1"/>
          </p:nvPr>
        </p:nvSpPr>
        <p:spPr>
          <a:xfrm>
            <a:off x="457200" y="908720"/>
            <a:ext cx="8229600" cy="5688632"/>
          </a:xfrm>
        </p:spPr>
        <p:txBody>
          <a:bodyPr>
            <a:normAutofit/>
          </a:bodyPr>
          <a:lstStyle/>
          <a:p>
            <a:r>
              <a:rPr lang="nl-NL" sz="2400" dirty="0" smtClean="0"/>
              <a:t>Virussen parasiteren op alle typen organismen en veroorzaken vaak ernstige ziekten. Virussen reageren niet op antibiotica, doordat ze binnen de cellen actief zijn; ze zijn dan ook lastig te bestrijden. </a:t>
            </a:r>
            <a:br>
              <a:rPr lang="nl-NL" sz="2400" dirty="0" smtClean="0"/>
            </a:br>
            <a:r>
              <a:rPr lang="nl-NL" sz="2400" dirty="0" smtClean="0"/>
              <a:t>Omdat virussen gemakkelijk in cellen kunnen doordringen, worden ze veel gebruikt in de biotechnologie om genetisch materiaal in cellen over te brengen.</a:t>
            </a:r>
          </a:p>
          <a:p>
            <a:endParaRPr lang="nl-NL" sz="2400" dirty="0"/>
          </a:p>
        </p:txBody>
      </p:sp>
      <p:pic>
        <p:nvPicPr>
          <p:cNvPr id="4" name="topImg" descr="http://static2.trouw.nl/static/photo/2013/9/14/4/20130228170859/media_xl_1548034.jpg"/>
          <p:cNvPicPr/>
          <p:nvPr/>
        </p:nvPicPr>
        <p:blipFill>
          <a:blip r:embed="rId2" cstate="print"/>
          <a:srcRect/>
          <a:stretch>
            <a:fillRect/>
          </a:stretch>
        </p:blipFill>
        <p:spPr bwMode="auto">
          <a:xfrm>
            <a:off x="2411760" y="3717032"/>
            <a:ext cx="4455160" cy="27363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50106"/>
          </a:xfrm>
        </p:spPr>
        <p:txBody>
          <a:bodyPr>
            <a:normAutofit/>
          </a:bodyPr>
          <a:lstStyle/>
          <a:p>
            <a:r>
              <a:rPr lang="nl-NL" sz="3200" b="1" dirty="0" smtClean="0"/>
              <a:t>25.9 Virussen  Schematisch</a:t>
            </a:r>
            <a:endParaRPr lang="nl-NL" sz="3200" dirty="0"/>
          </a:p>
        </p:txBody>
      </p:sp>
      <p:sp>
        <p:nvSpPr>
          <p:cNvPr id="9219" name="Rectangle 3"/>
          <p:cNvSpPr>
            <a:spLocks noGrp="1" noChangeArrowheads="1"/>
          </p:cNvSpPr>
          <p:nvPr>
            <p:ph type="body" idx="1"/>
          </p:nvPr>
        </p:nvSpPr>
        <p:spPr/>
        <p:txBody>
          <a:bodyPr/>
          <a:lstStyle/>
          <a:p>
            <a:pPr>
              <a:lnSpc>
                <a:spcPct val="80000"/>
              </a:lnSpc>
              <a:buNone/>
            </a:pPr>
            <a:r>
              <a:rPr lang="en-US" sz="2400" dirty="0" err="1"/>
              <a:t>Vallen</a:t>
            </a:r>
            <a:r>
              <a:rPr lang="en-US" sz="2400" dirty="0"/>
              <a:t> </a:t>
            </a:r>
            <a:r>
              <a:rPr lang="en-US" sz="2400" dirty="0" err="1"/>
              <a:t>buiten</a:t>
            </a:r>
            <a:r>
              <a:rPr lang="en-US" sz="2400" dirty="0"/>
              <a:t> </a:t>
            </a:r>
            <a:r>
              <a:rPr lang="en-US" sz="2400" dirty="0" err="1"/>
              <a:t>ordening</a:t>
            </a:r>
            <a:r>
              <a:rPr lang="en-US" sz="2400" dirty="0"/>
              <a:t> 4 </a:t>
            </a:r>
            <a:r>
              <a:rPr lang="en-US" sz="2400" dirty="0" err="1"/>
              <a:t>Rijken</a:t>
            </a:r>
            <a:endParaRPr lang="en-US" sz="2400" dirty="0"/>
          </a:p>
          <a:p>
            <a:pPr>
              <a:lnSpc>
                <a:spcPct val="80000"/>
              </a:lnSpc>
              <a:buNone/>
            </a:pPr>
            <a:r>
              <a:rPr lang="en-US" sz="2400" dirty="0" err="1"/>
              <a:t>Waarom</a:t>
            </a:r>
            <a:r>
              <a:rPr lang="en-US" sz="2400" dirty="0"/>
              <a:t>?</a:t>
            </a:r>
          </a:p>
          <a:p>
            <a:pPr>
              <a:lnSpc>
                <a:spcPct val="80000"/>
              </a:lnSpc>
            </a:pPr>
            <a:r>
              <a:rPr lang="en-US" sz="2400" dirty="0"/>
              <a:t>1.  Erg </a:t>
            </a:r>
            <a:r>
              <a:rPr lang="en-US" sz="2400" dirty="0" err="1"/>
              <a:t>klein</a:t>
            </a:r>
            <a:r>
              <a:rPr lang="en-US" sz="2400" dirty="0"/>
              <a:t> (</a:t>
            </a:r>
            <a:r>
              <a:rPr lang="en-US" sz="2400" dirty="0" err="1"/>
              <a:t>zichtbaar</a:t>
            </a:r>
            <a:r>
              <a:rPr lang="en-US" sz="2400" dirty="0"/>
              <a:t> met </a:t>
            </a:r>
            <a:r>
              <a:rPr lang="en-US" sz="2400" dirty="0" err="1"/>
              <a:t>elektronenmicroscoop</a:t>
            </a:r>
            <a:r>
              <a:rPr lang="en-US" sz="2400" dirty="0"/>
              <a:t>)</a:t>
            </a:r>
          </a:p>
          <a:p>
            <a:pPr>
              <a:lnSpc>
                <a:spcPct val="80000"/>
              </a:lnSpc>
            </a:pPr>
            <a:r>
              <a:rPr lang="en-US" sz="2400" dirty="0"/>
              <a:t>2.  </a:t>
            </a:r>
            <a:r>
              <a:rPr lang="en-US" sz="2400" dirty="0" err="1"/>
              <a:t>Bestaat</a:t>
            </a:r>
            <a:r>
              <a:rPr lang="en-US" sz="2400" dirty="0"/>
              <a:t> </a:t>
            </a:r>
            <a:r>
              <a:rPr lang="en-US" sz="2400" dirty="0" err="1"/>
              <a:t>uit</a:t>
            </a:r>
            <a:r>
              <a:rPr lang="en-US" sz="2400" dirty="0"/>
              <a:t> </a:t>
            </a:r>
            <a:r>
              <a:rPr lang="en-US" sz="2400" dirty="0" err="1"/>
              <a:t>omhulsel</a:t>
            </a:r>
            <a:r>
              <a:rPr lang="en-US" sz="2400" dirty="0"/>
              <a:t> van </a:t>
            </a:r>
            <a:r>
              <a:rPr lang="en-US" sz="2400" dirty="0" err="1"/>
              <a:t>eiwitten</a:t>
            </a:r>
            <a:endParaRPr lang="en-US" sz="2400" dirty="0"/>
          </a:p>
          <a:p>
            <a:pPr>
              <a:lnSpc>
                <a:spcPct val="80000"/>
              </a:lnSpc>
            </a:pPr>
            <a:r>
              <a:rPr lang="en-US" sz="2400" dirty="0"/>
              <a:t>3.  In virus of </a:t>
            </a:r>
            <a:r>
              <a:rPr lang="en-US" sz="2400" dirty="0" err="1"/>
              <a:t>een</a:t>
            </a:r>
            <a:r>
              <a:rPr lang="en-US" sz="2400" dirty="0"/>
              <a:t> </a:t>
            </a:r>
            <a:r>
              <a:rPr lang="en-US" sz="2400" dirty="0" err="1"/>
              <a:t>streng</a:t>
            </a:r>
            <a:r>
              <a:rPr lang="en-US" sz="2400" dirty="0"/>
              <a:t> DNA of RNA</a:t>
            </a:r>
          </a:p>
          <a:p>
            <a:pPr>
              <a:lnSpc>
                <a:spcPct val="80000"/>
              </a:lnSpc>
            </a:pPr>
            <a:r>
              <a:rPr lang="en-US" sz="2400" dirty="0"/>
              <a:t>4.  </a:t>
            </a:r>
            <a:r>
              <a:rPr lang="en-US" sz="2400" dirty="0" err="1"/>
              <a:t>Geen</a:t>
            </a:r>
            <a:r>
              <a:rPr lang="en-US" sz="2400" dirty="0"/>
              <a:t> </a:t>
            </a:r>
            <a:r>
              <a:rPr lang="en-US" sz="2400" dirty="0" err="1"/>
              <a:t>cytoplasma</a:t>
            </a:r>
            <a:r>
              <a:rPr lang="en-US" sz="2400" dirty="0"/>
              <a:t> of </a:t>
            </a:r>
            <a:r>
              <a:rPr lang="en-US" sz="2400" dirty="0" err="1"/>
              <a:t>kernplasma</a:t>
            </a:r>
            <a:endParaRPr lang="en-US" sz="2400" dirty="0"/>
          </a:p>
          <a:p>
            <a:pPr>
              <a:lnSpc>
                <a:spcPct val="80000"/>
              </a:lnSpc>
            </a:pPr>
            <a:r>
              <a:rPr lang="en-US" sz="2400" dirty="0"/>
              <a:t>5.  </a:t>
            </a:r>
            <a:r>
              <a:rPr lang="en-US" sz="2400" dirty="0" err="1"/>
              <a:t>Niet</a:t>
            </a:r>
            <a:r>
              <a:rPr lang="en-US" sz="2400" dirty="0"/>
              <a:t> in </a:t>
            </a:r>
            <a:r>
              <a:rPr lang="en-US" sz="2400" dirty="0" err="1"/>
              <a:t>staat</a:t>
            </a:r>
            <a:r>
              <a:rPr lang="en-US" sz="2400" dirty="0"/>
              <a:t> </a:t>
            </a:r>
            <a:r>
              <a:rPr lang="en-US" sz="2400" dirty="0" err="1"/>
              <a:t>zich</a:t>
            </a:r>
            <a:r>
              <a:rPr lang="en-US" sz="2400" dirty="0"/>
              <a:t> </a:t>
            </a:r>
            <a:r>
              <a:rPr lang="en-US" sz="2400" dirty="0" err="1"/>
              <a:t>zelfstandig</a:t>
            </a:r>
            <a:r>
              <a:rPr lang="en-US" sz="2400" dirty="0"/>
              <a:t> </a:t>
            </a:r>
            <a:r>
              <a:rPr lang="en-US" sz="2400" dirty="0" err="1"/>
              <a:t>voort</a:t>
            </a:r>
            <a:r>
              <a:rPr lang="en-US" sz="2400" dirty="0"/>
              <a:t> </a:t>
            </a:r>
            <a:r>
              <a:rPr lang="en-US" sz="2400" dirty="0" err="1"/>
              <a:t>te</a:t>
            </a:r>
            <a:r>
              <a:rPr lang="en-US" sz="2400" dirty="0"/>
              <a:t> </a:t>
            </a:r>
            <a:r>
              <a:rPr lang="en-US" sz="2400" dirty="0" err="1"/>
              <a:t>planten</a:t>
            </a:r>
            <a:endParaRPr lang="en-US" sz="2400" dirty="0"/>
          </a:p>
          <a:p>
            <a:pPr>
              <a:lnSpc>
                <a:spcPct val="80000"/>
              </a:lnSpc>
            </a:pPr>
            <a:r>
              <a:rPr lang="en-US" sz="2400" dirty="0"/>
              <a:t>6.  </a:t>
            </a:r>
            <a:r>
              <a:rPr lang="en-US" sz="2400" dirty="0" err="1"/>
              <a:t>Specifieke</a:t>
            </a:r>
            <a:r>
              <a:rPr lang="en-US" sz="2400" dirty="0"/>
              <a:t> </a:t>
            </a:r>
            <a:r>
              <a:rPr lang="en-US" sz="2400" dirty="0" err="1"/>
              <a:t>gastheer</a:t>
            </a:r>
            <a:r>
              <a:rPr lang="en-US" sz="2400" dirty="0"/>
              <a:t> </a:t>
            </a:r>
            <a:r>
              <a:rPr lang="en-US" sz="2400" dirty="0" err="1"/>
              <a:t>nodig</a:t>
            </a:r>
            <a:endParaRPr lang="en-US" sz="2400" dirty="0"/>
          </a:p>
          <a:p>
            <a:pPr>
              <a:lnSpc>
                <a:spcPct val="80000"/>
              </a:lnSpc>
            </a:pPr>
            <a:r>
              <a:rPr lang="en-US" sz="2400" dirty="0"/>
              <a:t>7.  </a:t>
            </a:r>
            <a:r>
              <a:rPr lang="en-US" sz="2400" dirty="0" err="1"/>
              <a:t>Gastheercel</a:t>
            </a:r>
            <a:r>
              <a:rPr lang="en-US" sz="2400" dirty="0"/>
              <a:t> </a:t>
            </a:r>
            <a:r>
              <a:rPr lang="en-US" sz="2400" dirty="0" err="1"/>
              <a:t>vormt</a:t>
            </a:r>
            <a:r>
              <a:rPr lang="en-US" sz="2400" dirty="0"/>
              <a:t> </a:t>
            </a:r>
            <a:r>
              <a:rPr lang="en-US" sz="2400" dirty="0" err="1"/>
              <a:t>nieuwe</a:t>
            </a:r>
            <a:r>
              <a:rPr lang="en-US" sz="2400" dirty="0"/>
              <a:t> </a:t>
            </a:r>
            <a:r>
              <a:rPr lang="en-US" sz="2400" dirty="0" err="1"/>
              <a:t>virussen</a:t>
            </a:r>
            <a:endParaRPr lang="en-US" sz="2400" dirty="0"/>
          </a:p>
          <a:p>
            <a:pPr>
              <a:lnSpc>
                <a:spcPct val="80000"/>
              </a:lnSpc>
            </a:pPr>
            <a:r>
              <a:rPr lang="en-US" sz="2400" dirty="0"/>
              <a:t>8.  </a:t>
            </a:r>
            <a:r>
              <a:rPr lang="en-US" sz="2400" dirty="0" err="1"/>
              <a:t>Gastheercel</a:t>
            </a:r>
            <a:r>
              <a:rPr lang="en-US" sz="2400" dirty="0"/>
              <a:t> </a:t>
            </a:r>
            <a:r>
              <a:rPr lang="en-US" sz="2400" dirty="0" err="1"/>
              <a:t>gaat</a:t>
            </a:r>
            <a:r>
              <a:rPr lang="en-US" sz="2400" dirty="0"/>
              <a:t> </a:t>
            </a:r>
            <a:r>
              <a:rPr lang="en-US" sz="2400" dirty="0" err="1"/>
              <a:t>dood</a:t>
            </a:r>
            <a:endParaRPr lang="en-US" sz="2400" dirty="0"/>
          </a:p>
          <a:p>
            <a:pPr>
              <a:lnSpc>
                <a:spcPct val="80000"/>
              </a:lnSpc>
            </a:pPr>
            <a:r>
              <a:rPr lang="en-US" sz="2400" dirty="0"/>
              <a:t>9.  </a:t>
            </a:r>
            <a:r>
              <a:rPr lang="en-US" sz="2400" dirty="0" err="1"/>
              <a:t>Speciaal</a:t>
            </a:r>
            <a:r>
              <a:rPr lang="en-US" sz="2400" dirty="0"/>
              <a:t> </a:t>
            </a:r>
            <a:r>
              <a:rPr lang="en-US" sz="2400" dirty="0" err="1"/>
              <a:t>geval</a:t>
            </a:r>
            <a:r>
              <a:rPr lang="en-US" sz="2400" dirty="0"/>
              <a:t>: HIV-virus, </a:t>
            </a:r>
            <a:r>
              <a:rPr lang="en-US" sz="2400" dirty="0" err="1"/>
              <a:t>doodt</a:t>
            </a:r>
            <a:r>
              <a:rPr lang="en-US" sz="2400" dirty="0"/>
              <a:t> </a:t>
            </a:r>
            <a:r>
              <a:rPr lang="en-US" sz="2400" dirty="0" err="1"/>
              <a:t>witte</a:t>
            </a:r>
            <a:r>
              <a:rPr lang="en-US" sz="2400" dirty="0"/>
              <a:t> </a:t>
            </a:r>
            <a:r>
              <a:rPr lang="en-US" sz="2400" dirty="0" err="1"/>
              <a:t>bloedcellen</a:t>
            </a:r>
            <a:endParaRPr lang="en-US" sz="2400" dirty="0"/>
          </a:p>
          <a:p>
            <a:pPr>
              <a:lnSpc>
                <a:spcPct val="80000"/>
              </a:lnSpc>
            </a:pPr>
            <a:r>
              <a:rPr lang="en-US" sz="2400" dirty="0"/>
              <a:t>10. </a:t>
            </a:r>
            <a:r>
              <a:rPr lang="en-US" sz="2400" dirty="0" err="1"/>
              <a:t>Antibiotica</a:t>
            </a:r>
            <a:r>
              <a:rPr lang="en-US" sz="2400" dirty="0"/>
              <a:t> </a:t>
            </a:r>
            <a:r>
              <a:rPr lang="en-US" sz="2400" dirty="0" err="1"/>
              <a:t>helpt</a:t>
            </a:r>
            <a:r>
              <a:rPr lang="en-US" sz="2400" dirty="0"/>
              <a:t> </a:t>
            </a:r>
            <a:r>
              <a:rPr lang="en-US" sz="2400" dirty="0" err="1"/>
              <a:t>niet</a:t>
            </a:r>
            <a:r>
              <a:rPr lang="en-US" sz="2400" dirty="0"/>
              <a:t>. </a:t>
            </a:r>
            <a:r>
              <a:rPr lang="en-US" sz="2400" dirty="0" err="1"/>
              <a:t>Waarom</a:t>
            </a:r>
            <a:r>
              <a:rPr lang="en-US" sz="2400" dirty="0"/>
              <a:t> </a:t>
            </a:r>
            <a:r>
              <a:rPr lang="en-US" sz="2400" dirty="0" err="1"/>
              <a:t>niet</a:t>
            </a:r>
            <a:r>
              <a:rPr lang="en-US" sz="2400" dirty="0"/>
              <a:t>?</a:t>
            </a:r>
            <a:endParaRPr lang="nl-N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nl-NL" sz="3200" b="1" dirty="0" smtClean="0"/>
              <a:t>25.9 Virussen  Hoe/wanneer ontstaan??</a:t>
            </a:r>
            <a:endParaRPr lang="nl-NL" sz="3200" dirty="0"/>
          </a:p>
        </p:txBody>
      </p:sp>
      <p:sp>
        <p:nvSpPr>
          <p:cNvPr id="3" name="Tijdelijke aanduiding voor inhoud 2"/>
          <p:cNvSpPr>
            <a:spLocks noGrp="1"/>
          </p:cNvSpPr>
          <p:nvPr>
            <p:ph idx="1"/>
          </p:nvPr>
        </p:nvSpPr>
        <p:spPr>
          <a:xfrm>
            <a:off x="457200" y="908720"/>
            <a:ext cx="8229600" cy="5760640"/>
          </a:xfrm>
        </p:spPr>
        <p:txBody>
          <a:bodyPr>
            <a:normAutofit/>
          </a:bodyPr>
          <a:lstStyle/>
          <a:p>
            <a:r>
              <a:rPr lang="nl-NL" sz="2400" dirty="0" smtClean="0"/>
              <a:t>We weten niet hoe en wanneer virussen zijn ontstaan. Er zijn geen fossielen van. Vermoedelijk nakomelingen van </a:t>
            </a:r>
            <a:r>
              <a:rPr lang="nl-NL" sz="2400" b="1" dirty="0" smtClean="0"/>
              <a:t>parasitaire </a:t>
            </a:r>
            <a:r>
              <a:rPr lang="nl-NL" sz="2400" b="1" dirty="0" smtClean="0">
                <a:hlinkClick r:id="rId2"/>
              </a:rPr>
              <a:t>bacteriën</a:t>
            </a:r>
            <a:r>
              <a:rPr lang="nl-NL" sz="2400" dirty="0" smtClean="0"/>
              <a:t>, die hun voortplanting hebben ’uitbesteed’ aan hun gastheer(cel)</a:t>
            </a:r>
          </a:p>
          <a:p>
            <a:r>
              <a:rPr lang="nl-NL" sz="2400" dirty="0" smtClean="0"/>
              <a:t>Er zijn ook onderzoekers die denken dat het gaat om stukjes DNA die ’voor zichzelf begonnen zijn’. Hun DNA bevat alleen de </a:t>
            </a:r>
            <a:r>
              <a:rPr lang="nl-NL" sz="2400" b="1" dirty="0" smtClean="0"/>
              <a:t>genen</a:t>
            </a:r>
            <a:r>
              <a:rPr lang="nl-NL" sz="2400" dirty="0" smtClean="0"/>
              <a:t>, die nodig zijn </a:t>
            </a:r>
            <a:r>
              <a:rPr lang="nl-NL" sz="2400" b="1" dirty="0" smtClean="0"/>
              <a:t>om de juiste gastheercel te herkennen</a:t>
            </a:r>
            <a:r>
              <a:rPr lang="nl-NL" sz="2400" dirty="0" smtClean="0"/>
              <a:t>, om daarin binnen te dringen en om die cel te dwingen het virus te vermeerderen. </a:t>
            </a:r>
            <a:r>
              <a:rPr lang="nl-NL" sz="2400" dirty="0" smtClean="0">
                <a:hlinkClick r:id="rId3"/>
              </a:rPr>
              <a:t>Virussen</a:t>
            </a:r>
            <a:r>
              <a:rPr lang="nl-NL" sz="2400" dirty="0" smtClean="0"/>
              <a:t> zijn dus altijd </a:t>
            </a:r>
            <a:r>
              <a:rPr lang="nl-NL" sz="2400" dirty="0" smtClean="0">
                <a:hlinkClick r:id="rId4"/>
              </a:rPr>
              <a:t>parasieten</a:t>
            </a:r>
            <a:r>
              <a:rPr lang="nl-NL" sz="2400" dirty="0" smtClean="0"/>
              <a:t>. </a:t>
            </a:r>
          </a:p>
          <a:p>
            <a:r>
              <a:rPr lang="nl-NL" sz="2400" dirty="0" smtClean="0"/>
              <a:t>Virussen kunnen voorkomen in/op mensen, dieren, planten en bacteriën. In het laatste geval heten ze bacteriofagen (=bacterievreters). </a:t>
            </a:r>
          </a:p>
          <a:p>
            <a:r>
              <a:rPr lang="nl-NL" sz="2400" dirty="0" smtClean="0"/>
              <a:t>Bekijk de </a:t>
            </a:r>
            <a:r>
              <a:rPr lang="nl-NL" sz="2400" dirty="0" smtClean="0">
                <a:hlinkClick r:id="rId5"/>
              </a:rPr>
              <a:t>animatie</a:t>
            </a:r>
            <a:r>
              <a:rPr lang="nl-NL" sz="2400" dirty="0" smtClean="0"/>
              <a:t> op </a:t>
            </a:r>
            <a:r>
              <a:rPr lang="nl-NL" sz="2400" dirty="0" err="1" smtClean="0"/>
              <a:t>Bioplek</a:t>
            </a:r>
            <a:r>
              <a:rPr lang="nl-NL" sz="2400" dirty="0" smtClean="0"/>
              <a:t> (klik </a:t>
            </a:r>
            <a:r>
              <a:rPr lang="nl-NL" sz="2400" dirty="0" smtClean="0">
                <a:hlinkClick r:id="rId6"/>
              </a:rPr>
              <a:t>hier</a:t>
            </a:r>
            <a:r>
              <a:rPr lang="nl-NL" sz="2400" dirty="0" smtClean="0"/>
              <a:t> voor de </a:t>
            </a:r>
            <a:r>
              <a:rPr lang="nl-NL" sz="2400" dirty="0" err="1" smtClean="0"/>
              <a:t>iPad</a:t>
            </a:r>
            <a:r>
              <a:rPr lang="nl-NL" sz="2400" dirty="0" smtClean="0"/>
              <a:t>). </a:t>
            </a:r>
            <a:endParaRPr lang="nl-NL"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fontScale="90000"/>
          </a:bodyPr>
          <a:lstStyle/>
          <a:p>
            <a:r>
              <a:rPr lang="en-US" sz="3200" dirty="0" err="1" smtClean="0"/>
              <a:t>Bacteriofagen</a:t>
            </a:r>
            <a:r>
              <a:rPr lang="en-US" sz="3200" dirty="0" smtClean="0"/>
              <a:t/>
            </a:r>
            <a:br>
              <a:rPr lang="en-US" sz="3200" dirty="0" smtClean="0"/>
            </a:br>
            <a:r>
              <a:rPr lang="en-US" sz="3200" dirty="0" err="1" smtClean="0"/>
              <a:t>Virussen</a:t>
            </a:r>
            <a:r>
              <a:rPr lang="en-US" sz="3200" dirty="0" smtClean="0"/>
              <a:t> die </a:t>
            </a:r>
            <a:r>
              <a:rPr lang="en-US" sz="3200" dirty="0" err="1" smtClean="0"/>
              <a:t>gespecialiseerd</a:t>
            </a:r>
            <a:r>
              <a:rPr lang="en-US" sz="3200" dirty="0" smtClean="0"/>
              <a:t> </a:t>
            </a:r>
            <a:r>
              <a:rPr lang="en-US" sz="3200" dirty="0" err="1" smtClean="0"/>
              <a:t>zijn</a:t>
            </a:r>
            <a:r>
              <a:rPr lang="en-US" sz="3200" dirty="0" smtClean="0"/>
              <a:t> op </a:t>
            </a:r>
            <a:r>
              <a:rPr lang="en-US" sz="3200" dirty="0" err="1" smtClean="0"/>
              <a:t>bacteriën</a:t>
            </a:r>
            <a:endParaRPr lang="nl-NL" sz="3200" dirty="0"/>
          </a:p>
        </p:txBody>
      </p:sp>
      <p:sp>
        <p:nvSpPr>
          <p:cNvPr id="3" name="Tijdelijke aanduiding voor inhoud 2"/>
          <p:cNvSpPr>
            <a:spLocks noGrp="1"/>
          </p:cNvSpPr>
          <p:nvPr>
            <p:ph idx="1"/>
          </p:nvPr>
        </p:nvSpPr>
        <p:spPr>
          <a:xfrm>
            <a:off x="457200" y="1268760"/>
            <a:ext cx="8229600" cy="5256584"/>
          </a:xfrm>
        </p:spPr>
        <p:txBody>
          <a:bodyPr/>
          <a:lstStyle/>
          <a:p>
            <a:r>
              <a:rPr lang="nl-NL" dirty="0" smtClean="0">
                <a:hlinkClick r:id="rId2"/>
              </a:rPr>
              <a:t>http://www.trouw.nl/tr/nl/6700/Wetenschap/article/detail/3401611/2013/02/28/Virussen-winnen-slag-in-oorlog-met-bacterien.dhtml</a:t>
            </a:r>
            <a:endParaRPr lang="nl-NL" dirty="0" smtClean="0"/>
          </a:p>
          <a:p>
            <a:endParaRPr lang="en-US" dirty="0"/>
          </a:p>
          <a:p>
            <a:r>
              <a:rPr lang="en-US" dirty="0" smtClean="0"/>
              <a:t>Lees het </a:t>
            </a:r>
            <a:r>
              <a:rPr lang="en-US" dirty="0" err="1" smtClean="0"/>
              <a:t>artikel</a:t>
            </a:r>
            <a:endParaRPr lang="en-US" dirty="0" smtClean="0"/>
          </a:p>
          <a:p>
            <a:r>
              <a:rPr lang="en-US" dirty="0" err="1" smtClean="0"/>
              <a:t>Maak</a:t>
            </a:r>
            <a:r>
              <a:rPr lang="en-US" dirty="0" smtClean="0"/>
              <a:t> </a:t>
            </a:r>
            <a:r>
              <a:rPr lang="en-US" dirty="0" err="1" smtClean="0"/>
              <a:t>een</a:t>
            </a:r>
            <a:r>
              <a:rPr lang="en-US" dirty="0" smtClean="0"/>
              <a:t> </a:t>
            </a:r>
            <a:r>
              <a:rPr lang="en-US" dirty="0" err="1" smtClean="0"/>
              <a:t>korte</a:t>
            </a:r>
            <a:r>
              <a:rPr lang="en-US" dirty="0" smtClean="0"/>
              <a:t> </a:t>
            </a:r>
            <a:r>
              <a:rPr lang="en-US" dirty="0" err="1" smtClean="0"/>
              <a:t>samenvatting</a:t>
            </a:r>
            <a:r>
              <a:rPr lang="en-US" dirty="0" smtClean="0"/>
              <a:t> </a:t>
            </a:r>
          </a:p>
          <a:p>
            <a:pPr>
              <a:buNone/>
            </a:pPr>
            <a:r>
              <a:rPr lang="en-US" dirty="0" smtClean="0"/>
              <a:t> </a:t>
            </a:r>
            <a:r>
              <a:rPr lang="en-US" dirty="0" smtClean="0"/>
              <a:t>   </a:t>
            </a:r>
            <a:r>
              <a:rPr lang="en-US" dirty="0" smtClean="0"/>
              <a:t>VOOR  IN JE PORTFOLIO</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sz="3200" b="1" smtClean="0"/>
              <a:t>EXTRA:  Virussen </a:t>
            </a:r>
            <a:r>
              <a:rPr lang="nl-NL" sz="3200" b="1" dirty="0" smtClean="0"/>
              <a:t>en DNA-technologie </a:t>
            </a:r>
            <a:endParaRPr lang="nl-NL" sz="3200" dirty="0"/>
          </a:p>
        </p:txBody>
      </p:sp>
      <p:sp>
        <p:nvSpPr>
          <p:cNvPr id="3" name="Tijdelijke aanduiding voor inhoud 2"/>
          <p:cNvSpPr>
            <a:spLocks noGrp="1"/>
          </p:cNvSpPr>
          <p:nvPr>
            <p:ph idx="1"/>
          </p:nvPr>
        </p:nvSpPr>
        <p:spPr>
          <a:xfrm>
            <a:off x="457200" y="908720"/>
            <a:ext cx="8229600" cy="5760640"/>
          </a:xfrm>
        </p:spPr>
        <p:txBody>
          <a:bodyPr>
            <a:normAutofit/>
          </a:bodyPr>
          <a:lstStyle/>
          <a:p>
            <a:pPr fontAlgn="t"/>
            <a:r>
              <a:rPr lang="nl-NL" sz="2400" dirty="0" smtClean="0"/>
              <a:t>Virus plaatst zijn eigen </a:t>
            </a:r>
            <a:r>
              <a:rPr lang="nl-NL" sz="2400" dirty="0" smtClean="0">
                <a:hlinkClick r:id="rId2"/>
              </a:rPr>
              <a:t>DNA</a:t>
            </a:r>
            <a:r>
              <a:rPr lang="nl-NL" sz="2400" dirty="0" smtClean="0"/>
              <a:t> (of RNA) in het DNA van de gastheercel, waardoor deze de </a:t>
            </a:r>
            <a:r>
              <a:rPr lang="nl-NL" sz="2400" dirty="0" smtClean="0">
                <a:hlinkClick r:id="rId3"/>
              </a:rPr>
              <a:t>bouwstenen</a:t>
            </a:r>
            <a:r>
              <a:rPr lang="nl-NL" sz="2400" dirty="0" smtClean="0"/>
              <a:t> van het virus kan maken. </a:t>
            </a:r>
          </a:p>
          <a:p>
            <a:pPr fontAlgn="t"/>
            <a:r>
              <a:rPr lang="nl-NL" sz="2400" dirty="0" smtClean="0"/>
              <a:t>Soms overleeft gastheercel dat en heeft dan na de infectie een extra stukje </a:t>
            </a:r>
            <a:r>
              <a:rPr lang="nl-NL" sz="2400" b="1" dirty="0" smtClean="0"/>
              <a:t>viraal DNA </a:t>
            </a:r>
            <a:r>
              <a:rPr lang="nl-NL" sz="2400" dirty="0" smtClean="0"/>
              <a:t>in zijn kern. </a:t>
            </a:r>
          </a:p>
          <a:p>
            <a:pPr fontAlgn="t">
              <a:buNone/>
            </a:pPr>
            <a:r>
              <a:rPr lang="nl-NL" sz="2400" dirty="0" smtClean="0"/>
              <a:t>	Vooral bij bacteriën gebeurt dit vrij gemakkelijk. </a:t>
            </a:r>
          </a:p>
          <a:p>
            <a:pPr fontAlgn="t">
              <a:buNone/>
            </a:pPr>
            <a:r>
              <a:rPr lang="nl-NL" sz="1400" dirty="0" smtClean="0"/>
              <a:t/>
            </a:r>
            <a:br>
              <a:rPr lang="nl-NL" sz="1400" dirty="0" smtClean="0"/>
            </a:br>
            <a:r>
              <a:rPr lang="nl-NL" sz="2400" dirty="0" smtClean="0"/>
              <a:t>De mens gebruikt deze 'techniek' van de virussen om stukjes DNA van de ene soort in te bouwen in het DNA van een andere soort. We noemen dat </a:t>
            </a:r>
            <a:r>
              <a:rPr lang="nl-NL" sz="2400" b="1" dirty="0" smtClean="0">
                <a:hlinkClick r:id="rId4"/>
              </a:rPr>
              <a:t>genetische modificatie</a:t>
            </a:r>
            <a:r>
              <a:rPr lang="nl-NL" sz="2400" b="1" dirty="0" smtClean="0"/>
              <a:t> </a:t>
            </a:r>
            <a:r>
              <a:rPr lang="nl-NL" sz="2400" dirty="0" smtClean="0"/>
              <a:t>en de genetisch veranderde organismen heten</a:t>
            </a:r>
            <a:r>
              <a:rPr lang="nl-NL" sz="2400" b="1" dirty="0" smtClean="0"/>
              <a:t> </a:t>
            </a:r>
            <a:r>
              <a:rPr lang="nl-NL" sz="2400" b="1" dirty="0" smtClean="0">
                <a:hlinkClick r:id="rId5"/>
              </a:rPr>
              <a:t>transgene organismen</a:t>
            </a:r>
            <a:r>
              <a:rPr lang="nl-NL" sz="2400" dirty="0" smtClean="0"/>
              <a:t>. Transgene organismen hebben door het ingebouwde 'vreemde' stukje DNA een veranderd </a:t>
            </a:r>
            <a:r>
              <a:rPr lang="nl-NL" sz="2400" dirty="0" smtClean="0">
                <a:hlinkClick r:id="rId6"/>
              </a:rPr>
              <a:t>genoom</a:t>
            </a:r>
            <a:r>
              <a:rPr lang="nl-NL" sz="2400" dirty="0" smtClean="0"/>
              <a:t>. </a:t>
            </a:r>
          </a:p>
          <a:p>
            <a:pPr fontAlgn="t">
              <a:buNone/>
            </a:pPr>
            <a:r>
              <a:rPr lang="nl-NL" sz="2400" dirty="0" smtClean="0"/>
              <a:t> </a:t>
            </a:r>
          </a:p>
          <a:p>
            <a:endParaRPr lang="nl-NL"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sz="3200" dirty="0" err="1" smtClean="0"/>
              <a:t>Voortplanting</a:t>
            </a:r>
            <a:r>
              <a:rPr lang="en-US" sz="3200" dirty="0" smtClean="0"/>
              <a:t> </a:t>
            </a:r>
            <a:r>
              <a:rPr lang="en-US" sz="3200" dirty="0" err="1" smtClean="0"/>
              <a:t>planten</a:t>
            </a:r>
            <a:r>
              <a:rPr lang="en-US" sz="3200" dirty="0" smtClean="0"/>
              <a:t> 1</a:t>
            </a:r>
            <a:endParaRPr lang="nl-NL" sz="3200" dirty="0"/>
          </a:p>
        </p:txBody>
      </p:sp>
      <p:sp>
        <p:nvSpPr>
          <p:cNvPr id="3" name="Tijdelijke aanduiding voor inhoud 2"/>
          <p:cNvSpPr>
            <a:spLocks noGrp="1"/>
          </p:cNvSpPr>
          <p:nvPr>
            <p:ph idx="1"/>
          </p:nvPr>
        </p:nvSpPr>
        <p:spPr>
          <a:xfrm>
            <a:off x="539552" y="1124744"/>
            <a:ext cx="8229600" cy="5616624"/>
          </a:xfrm>
        </p:spPr>
        <p:txBody>
          <a:bodyPr>
            <a:normAutofit/>
          </a:bodyPr>
          <a:lstStyle/>
          <a:p>
            <a:r>
              <a:rPr lang="en-US" sz="2400" dirty="0" err="1" smtClean="0"/>
              <a:t>Wieren</a:t>
            </a:r>
            <a:r>
              <a:rPr lang="en-US" sz="2400" dirty="0" smtClean="0"/>
              <a:t>, </a:t>
            </a:r>
            <a:r>
              <a:rPr lang="en-US" sz="2400" dirty="0" err="1" smtClean="0"/>
              <a:t>varens</a:t>
            </a:r>
            <a:r>
              <a:rPr lang="en-US" sz="2400" dirty="0" smtClean="0"/>
              <a:t>, </a:t>
            </a:r>
            <a:r>
              <a:rPr lang="en-US" sz="2400" dirty="0" err="1" smtClean="0"/>
              <a:t>paardenstaarten</a:t>
            </a:r>
            <a:r>
              <a:rPr lang="en-US" sz="2400" dirty="0" smtClean="0"/>
              <a:t> en </a:t>
            </a:r>
            <a:r>
              <a:rPr lang="en-US" sz="2400" dirty="0" err="1" smtClean="0"/>
              <a:t>wolfsklauwen</a:t>
            </a:r>
            <a:r>
              <a:rPr lang="en-US" sz="2400" dirty="0" smtClean="0"/>
              <a:t>:</a:t>
            </a:r>
          </a:p>
          <a:p>
            <a:pPr>
              <a:buNone/>
            </a:pPr>
            <a:r>
              <a:rPr lang="en-US" sz="2400" dirty="0"/>
              <a:t>	</a:t>
            </a:r>
            <a:r>
              <a:rPr lang="en-US" sz="2400" dirty="0" err="1" smtClean="0"/>
              <a:t>eencellige</a:t>
            </a:r>
            <a:r>
              <a:rPr lang="en-US" sz="2400" dirty="0" smtClean="0"/>
              <a:t> </a:t>
            </a:r>
            <a:r>
              <a:rPr lang="en-US" sz="2400" dirty="0" err="1" smtClean="0"/>
              <a:t>sporen</a:t>
            </a:r>
            <a:r>
              <a:rPr lang="en-US" sz="2400" dirty="0" smtClean="0"/>
              <a:t>      </a:t>
            </a:r>
            <a:r>
              <a:rPr lang="en-US" sz="2400" dirty="0" err="1" smtClean="0"/>
              <a:t>zogenaamde</a:t>
            </a:r>
            <a:r>
              <a:rPr lang="en-US" sz="2400" dirty="0" smtClean="0"/>
              <a:t> </a:t>
            </a:r>
            <a:r>
              <a:rPr lang="en-US" sz="2400" dirty="0" err="1" smtClean="0"/>
              <a:t>sporenplanten</a:t>
            </a:r>
            <a:r>
              <a:rPr lang="en-US" sz="2400" dirty="0" smtClean="0"/>
              <a:t> </a:t>
            </a:r>
          </a:p>
          <a:p>
            <a:pPr>
              <a:buNone/>
            </a:pPr>
            <a:endParaRPr lang="en-US" sz="2400" dirty="0" smtClean="0"/>
          </a:p>
          <a:p>
            <a:pPr>
              <a:buNone/>
            </a:pPr>
            <a:endParaRPr lang="nl-NL" sz="2400" dirty="0"/>
          </a:p>
        </p:txBody>
      </p:sp>
      <p:pic>
        <p:nvPicPr>
          <p:cNvPr id="4" name="irc_mi" descr="http://www.waanzinnigewebsitewedstrijd.nl/expositie_3/1A1/planten/afdeling.jpg">
            <a:hlinkClick r:id="rId2"/>
          </p:cNvPr>
          <p:cNvPicPr/>
          <p:nvPr/>
        </p:nvPicPr>
        <p:blipFill>
          <a:blip r:embed="rId3" cstate="print"/>
          <a:srcRect/>
          <a:stretch>
            <a:fillRect/>
          </a:stretch>
        </p:blipFill>
        <p:spPr bwMode="auto">
          <a:xfrm>
            <a:off x="179512" y="2204864"/>
            <a:ext cx="5400600" cy="4536504"/>
          </a:xfrm>
          <a:prstGeom prst="rect">
            <a:avLst/>
          </a:prstGeom>
          <a:noFill/>
          <a:ln w="9525">
            <a:noFill/>
            <a:miter lim="800000"/>
            <a:headEnd/>
            <a:tailEnd/>
          </a:ln>
        </p:spPr>
      </p:pic>
      <p:pic>
        <p:nvPicPr>
          <p:cNvPr id="5" name="irc_mi" descr="http://laiser.info/planten/paardenstaart.jpg">
            <a:hlinkClick r:id="rId4"/>
          </p:cNvPr>
          <p:cNvPicPr/>
          <p:nvPr/>
        </p:nvPicPr>
        <p:blipFill>
          <a:blip r:embed="rId5" cstate="print"/>
          <a:srcRect/>
          <a:stretch>
            <a:fillRect/>
          </a:stretch>
        </p:blipFill>
        <p:spPr bwMode="auto">
          <a:xfrm>
            <a:off x="6444208" y="2204864"/>
            <a:ext cx="2304256" cy="1809115"/>
          </a:xfrm>
          <a:prstGeom prst="rect">
            <a:avLst/>
          </a:prstGeom>
          <a:noFill/>
          <a:ln w="9525">
            <a:noFill/>
            <a:miter lim="800000"/>
            <a:headEnd/>
            <a:tailEnd/>
          </a:ln>
        </p:spPr>
      </p:pic>
      <p:pic>
        <p:nvPicPr>
          <p:cNvPr id="6" name="irc_mi" descr="https://staatsbosbeheerdrenthe.files.wordpress.com/2013/02/stekende-wolfsklauw.jpg">
            <a:hlinkClick r:id="rId6"/>
          </p:cNvPr>
          <p:cNvPicPr/>
          <p:nvPr/>
        </p:nvPicPr>
        <p:blipFill>
          <a:blip r:embed="rId7" cstate="print"/>
          <a:srcRect/>
          <a:stretch>
            <a:fillRect/>
          </a:stretch>
        </p:blipFill>
        <p:spPr bwMode="auto">
          <a:xfrm>
            <a:off x="5940152" y="4149080"/>
            <a:ext cx="3203848" cy="25922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sz="3200" dirty="0" err="1" smtClean="0"/>
              <a:t>Voortplanting</a:t>
            </a:r>
            <a:r>
              <a:rPr lang="en-US" sz="3200" dirty="0" smtClean="0"/>
              <a:t> </a:t>
            </a:r>
            <a:r>
              <a:rPr lang="en-US" sz="3200" dirty="0" err="1" smtClean="0"/>
              <a:t>planten</a:t>
            </a:r>
            <a:r>
              <a:rPr lang="en-US" sz="3200" dirty="0" smtClean="0"/>
              <a:t> 2</a:t>
            </a:r>
            <a:endParaRPr lang="nl-NL" sz="3200" dirty="0"/>
          </a:p>
        </p:txBody>
      </p:sp>
      <p:sp>
        <p:nvSpPr>
          <p:cNvPr id="3" name="Tijdelijke aanduiding voor inhoud 2"/>
          <p:cNvSpPr>
            <a:spLocks noGrp="1"/>
          </p:cNvSpPr>
          <p:nvPr>
            <p:ph idx="1"/>
          </p:nvPr>
        </p:nvSpPr>
        <p:spPr>
          <a:xfrm>
            <a:off x="457200" y="1052736"/>
            <a:ext cx="8229600" cy="5472608"/>
          </a:xfrm>
        </p:spPr>
        <p:txBody>
          <a:bodyPr>
            <a:normAutofit/>
          </a:bodyPr>
          <a:lstStyle/>
          <a:p>
            <a:r>
              <a:rPr lang="en-US" sz="2400" dirty="0" err="1" smtClean="0"/>
              <a:t>Zaadplanten</a:t>
            </a:r>
            <a:r>
              <a:rPr lang="en-US" sz="2400" dirty="0" smtClean="0"/>
              <a:t>:  </a:t>
            </a:r>
            <a:r>
              <a:rPr lang="en-US" sz="2400" dirty="0" err="1" smtClean="0"/>
              <a:t>Naaktzadigen</a:t>
            </a:r>
            <a:r>
              <a:rPr lang="en-US" sz="2400" dirty="0" smtClean="0"/>
              <a:t> en </a:t>
            </a:r>
            <a:r>
              <a:rPr lang="en-US" sz="2400" dirty="0" err="1" smtClean="0"/>
              <a:t>bedektzadigen</a:t>
            </a:r>
            <a:endParaRPr lang="en-US" sz="2400" dirty="0" smtClean="0"/>
          </a:p>
          <a:p>
            <a:endParaRPr lang="en-US" sz="2400" dirty="0"/>
          </a:p>
          <a:p>
            <a:pPr>
              <a:buNone/>
            </a:pPr>
            <a:r>
              <a:rPr lang="en-US" sz="2400" dirty="0" smtClean="0"/>
              <a:t> </a:t>
            </a:r>
            <a:endParaRPr lang="nl-NL" sz="2400" dirty="0"/>
          </a:p>
        </p:txBody>
      </p:sp>
      <p:pic>
        <p:nvPicPr>
          <p:cNvPr id="4" name="irc_mi" descr="https://ascendenza.files.wordpress.com/2011/02/coniferplant-bloemen.jpg">
            <a:hlinkClick r:id="rId2"/>
          </p:cNvPr>
          <p:cNvPicPr/>
          <p:nvPr/>
        </p:nvPicPr>
        <p:blipFill>
          <a:blip r:embed="rId3" cstate="print"/>
          <a:srcRect/>
          <a:stretch>
            <a:fillRect/>
          </a:stretch>
        </p:blipFill>
        <p:spPr bwMode="auto">
          <a:xfrm>
            <a:off x="323528" y="1556792"/>
            <a:ext cx="4176464" cy="3744416"/>
          </a:xfrm>
          <a:prstGeom prst="rect">
            <a:avLst/>
          </a:prstGeom>
          <a:noFill/>
          <a:ln w="9525">
            <a:noFill/>
            <a:miter lim="800000"/>
            <a:headEnd/>
            <a:tailEnd/>
          </a:ln>
        </p:spPr>
      </p:pic>
      <p:pic>
        <p:nvPicPr>
          <p:cNvPr id="5" name="irc_mi" descr="http://images.forwallpaper.com/files/images/e/e4d5/e4d5a069/826959/flowering-plants.jpg">
            <a:hlinkClick r:id="rId4"/>
          </p:cNvPr>
          <p:cNvPicPr/>
          <p:nvPr/>
        </p:nvPicPr>
        <p:blipFill>
          <a:blip r:embed="rId5" cstate="print"/>
          <a:srcRect/>
          <a:stretch>
            <a:fillRect/>
          </a:stretch>
        </p:blipFill>
        <p:spPr bwMode="auto">
          <a:xfrm>
            <a:off x="4644008" y="2852936"/>
            <a:ext cx="4392488" cy="37444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err="1" smtClean="0"/>
              <a:t>Dieren</a:t>
            </a:r>
            <a:r>
              <a:rPr lang="en-US" sz="3200" dirty="0" smtClean="0"/>
              <a:t> 1</a:t>
            </a:r>
            <a:endParaRPr lang="nl-NL" sz="3200" dirty="0"/>
          </a:p>
        </p:txBody>
      </p:sp>
      <p:sp>
        <p:nvSpPr>
          <p:cNvPr id="3" name="Tijdelijke aanduiding voor inhoud 2"/>
          <p:cNvSpPr>
            <a:spLocks noGrp="1"/>
          </p:cNvSpPr>
          <p:nvPr>
            <p:ph idx="1"/>
          </p:nvPr>
        </p:nvSpPr>
        <p:spPr>
          <a:xfrm>
            <a:off x="457200" y="1052736"/>
            <a:ext cx="8229600" cy="5472608"/>
          </a:xfrm>
        </p:spPr>
        <p:txBody>
          <a:bodyPr>
            <a:normAutofit/>
          </a:bodyPr>
          <a:lstStyle/>
          <a:p>
            <a:r>
              <a:rPr lang="en-US" sz="2400" dirty="0" smtClean="0"/>
              <a:t>Par. 25.8.1 t/m 25.8.5  </a:t>
            </a:r>
            <a:r>
              <a:rPr lang="en-US" sz="2400" dirty="0" err="1" smtClean="0"/>
              <a:t>Zelfstandig</a:t>
            </a:r>
            <a:r>
              <a:rPr lang="en-US" sz="2400" dirty="0" smtClean="0"/>
              <a:t> </a:t>
            </a:r>
            <a:r>
              <a:rPr lang="en-US" sz="2400" dirty="0" err="1" smtClean="0"/>
              <a:t>doornemen</a:t>
            </a:r>
            <a:endParaRPr lang="en-US" sz="2400" dirty="0" smtClean="0"/>
          </a:p>
          <a:p>
            <a:r>
              <a:rPr lang="en-US" sz="2400" dirty="0" err="1" smtClean="0"/>
              <a:t>Basiskennis</a:t>
            </a:r>
            <a:endParaRPr lang="en-US" sz="2400" dirty="0" smtClean="0"/>
          </a:p>
          <a:p>
            <a:endParaRPr lang="en-US" sz="2400" dirty="0"/>
          </a:p>
          <a:p>
            <a:r>
              <a:rPr lang="en-US" sz="2400" dirty="0" smtClean="0"/>
              <a:t>Van </a:t>
            </a:r>
            <a:r>
              <a:rPr lang="en-US" sz="2400" dirty="0" err="1" smtClean="0"/>
              <a:t>enkele</a:t>
            </a:r>
            <a:r>
              <a:rPr lang="en-US" sz="2400" dirty="0" smtClean="0"/>
              <a:t> </a:t>
            </a:r>
            <a:r>
              <a:rPr lang="en-US" sz="2400" dirty="0" err="1" smtClean="0"/>
              <a:t>diersoorten</a:t>
            </a:r>
            <a:r>
              <a:rPr lang="en-US" sz="2400" dirty="0" smtClean="0"/>
              <a:t> </a:t>
            </a:r>
            <a:r>
              <a:rPr lang="en-US" sz="2400" dirty="0" err="1" smtClean="0"/>
              <a:t>krijg</a:t>
            </a:r>
            <a:r>
              <a:rPr lang="en-US" sz="2400" dirty="0" smtClean="0"/>
              <a:t> je </a:t>
            </a:r>
            <a:r>
              <a:rPr lang="en-US" sz="2400" dirty="0" err="1" smtClean="0"/>
              <a:t>practica</a:t>
            </a:r>
            <a:endParaRPr lang="en-US" sz="2400" dirty="0" smtClean="0"/>
          </a:p>
          <a:p>
            <a:r>
              <a:rPr lang="en-US" sz="2400" dirty="0" smtClean="0"/>
              <a:t>Je </a:t>
            </a:r>
            <a:r>
              <a:rPr lang="en-US" sz="2400" dirty="0" err="1" smtClean="0"/>
              <a:t>maakt</a:t>
            </a:r>
            <a:r>
              <a:rPr lang="en-US" sz="2400" dirty="0" smtClean="0"/>
              <a:t> </a:t>
            </a:r>
            <a:r>
              <a:rPr lang="en-US" sz="2400" dirty="0" err="1" smtClean="0"/>
              <a:t>natuurgetrouwe</a:t>
            </a:r>
            <a:r>
              <a:rPr lang="en-US" sz="2400" dirty="0" smtClean="0"/>
              <a:t> </a:t>
            </a:r>
            <a:r>
              <a:rPr lang="en-US" sz="2400" dirty="0" err="1" smtClean="0"/>
              <a:t>tekeningen</a:t>
            </a:r>
            <a:r>
              <a:rPr lang="en-US" sz="2400" dirty="0" smtClean="0"/>
              <a:t> en </a:t>
            </a:r>
            <a:r>
              <a:rPr lang="en-US" sz="2400" dirty="0" err="1" smtClean="0"/>
              <a:t>zet</a:t>
            </a:r>
            <a:r>
              <a:rPr lang="en-US" sz="2400" dirty="0" smtClean="0"/>
              <a:t> de </a:t>
            </a:r>
            <a:r>
              <a:rPr lang="en-US" sz="2400" dirty="0" err="1" smtClean="0"/>
              <a:t>typische</a:t>
            </a:r>
            <a:r>
              <a:rPr lang="en-US" sz="2400" dirty="0" smtClean="0"/>
              <a:t> </a:t>
            </a:r>
            <a:r>
              <a:rPr lang="en-US" sz="2400" dirty="0" err="1" smtClean="0"/>
              <a:t>kenmerken</a:t>
            </a:r>
            <a:r>
              <a:rPr lang="en-US" sz="2400" dirty="0" smtClean="0"/>
              <a:t> van </a:t>
            </a:r>
            <a:r>
              <a:rPr lang="en-US" sz="2400" dirty="0" err="1" smtClean="0"/>
              <a:t>dit</a:t>
            </a:r>
            <a:r>
              <a:rPr lang="en-US" sz="2400" dirty="0" smtClean="0"/>
              <a:t> </a:t>
            </a:r>
            <a:r>
              <a:rPr lang="en-US" sz="2400" dirty="0" err="1" smtClean="0"/>
              <a:t>dier</a:t>
            </a:r>
            <a:r>
              <a:rPr lang="en-US" sz="2400" dirty="0" smtClean="0"/>
              <a:t> (</a:t>
            </a:r>
            <a:r>
              <a:rPr lang="en-US" sz="2400" dirty="0" err="1" smtClean="0"/>
              <a:t>o.a</a:t>
            </a:r>
            <a:r>
              <a:rPr lang="en-US" sz="2400" dirty="0" smtClean="0"/>
              <a:t>. tot </a:t>
            </a:r>
            <a:r>
              <a:rPr lang="en-US" sz="2400" dirty="0" err="1" smtClean="0"/>
              <a:t>welke</a:t>
            </a:r>
            <a:r>
              <a:rPr lang="en-US" sz="2400" dirty="0" smtClean="0"/>
              <a:t> </a:t>
            </a:r>
            <a:r>
              <a:rPr lang="en-US" sz="2400" dirty="0" err="1" smtClean="0"/>
              <a:t>groep</a:t>
            </a:r>
            <a:r>
              <a:rPr lang="en-US" sz="2400" dirty="0" smtClean="0"/>
              <a:t> </a:t>
            </a:r>
            <a:r>
              <a:rPr lang="en-US" sz="2400" dirty="0" err="1" smtClean="0"/>
              <a:t>behoort</a:t>
            </a:r>
            <a:r>
              <a:rPr lang="en-US" sz="2400" dirty="0" smtClean="0"/>
              <a:t> </a:t>
            </a:r>
            <a:r>
              <a:rPr lang="en-US" sz="2400" dirty="0" err="1" smtClean="0"/>
              <a:t>deze</a:t>
            </a:r>
            <a:r>
              <a:rPr lang="en-US" sz="2400" dirty="0" smtClean="0"/>
              <a:t> en de </a:t>
            </a:r>
            <a:r>
              <a:rPr lang="en-US" sz="2400" dirty="0" err="1" smtClean="0"/>
              <a:t>kenmerken</a:t>
            </a:r>
            <a:r>
              <a:rPr lang="en-US" sz="2400" dirty="0" smtClean="0"/>
              <a:t> van </a:t>
            </a:r>
            <a:r>
              <a:rPr lang="en-US" sz="2400" dirty="0" err="1" smtClean="0"/>
              <a:t>deze</a:t>
            </a:r>
            <a:r>
              <a:rPr lang="en-US" sz="2400" dirty="0" smtClean="0"/>
              <a:t> </a:t>
            </a:r>
            <a:r>
              <a:rPr lang="en-US" sz="2400" dirty="0" err="1" smtClean="0"/>
              <a:t>groep</a:t>
            </a:r>
            <a:r>
              <a:rPr lang="en-US" sz="2400" dirty="0" smtClean="0"/>
              <a:t>?) </a:t>
            </a:r>
            <a:r>
              <a:rPr lang="en-US" sz="2400" dirty="0" err="1" smtClean="0"/>
              <a:t>bij</a:t>
            </a:r>
            <a:r>
              <a:rPr lang="en-US" sz="2400" dirty="0" smtClean="0"/>
              <a:t> de </a:t>
            </a:r>
            <a:r>
              <a:rPr lang="en-US" sz="2400" dirty="0" err="1" smtClean="0"/>
              <a:t>tekeningen</a:t>
            </a:r>
            <a:endParaRPr lang="en-US" sz="2400" dirty="0" smtClean="0"/>
          </a:p>
          <a:p>
            <a:r>
              <a:rPr lang="en-US" sz="2400" dirty="0" err="1" smtClean="0"/>
              <a:t>Tekeningen</a:t>
            </a:r>
            <a:r>
              <a:rPr lang="en-US" sz="2400" dirty="0" smtClean="0"/>
              <a:t> </a:t>
            </a:r>
            <a:r>
              <a:rPr lang="en-US" sz="2400" dirty="0" err="1" smtClean="0"/>
              <a:t>horen</a:t>
            </a:r>
            <a:r>
              <a:rPr lang="en-US" sz="2400" dirty="0" smtClean="0"/>
              <a:t> </a:t>
            </a:r>
            <a:r>
              <a:rPr lang="en-US" sz="2400" dirty="0" err="1" smtClean="0"/>
              <a:t>bij</a:t>
            </a:r>
            <a:r>
              <a:rPr lang="en-US" sz="2400" dirty="0" smtClean="0"/>
              <a:t> je portfolio</a:t>
            </a:r>
            <a:endParaRPr lang="nl-N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err="1" smtClean="0"/>
              <a:t>Dieren</a:t>
            </a:r>
            <a:r>
              <a:rPr lang="en-US" sz="3200" dirty="0" smtClean="0"/>
              <a:t> 2 </a:t>
            </a:r>
            <a:r>
              <a:rPr lang="en-US" sz="3200" dirty="0" err="1" smtClean="0"/>
              <a:t>Systematiek</a:t>
            </a:r>
            <a:endParaRPr lang="nl-NL"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03648" y="938958"/>
            <a:ext cx="6264696" cy="569922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err="1" smtClean="0"/>
              <a:t>Dieren</a:t>
            </a:r>
            <a:r>
              <a:rPr lang="en-US" sz="3200" dirty="0" smtClean="0"/>
              <a:t> 3 </a:t>
            </a:r>
            <a:r>
              <a:rPr lang="en-US" sz="3200" dirty="0" err="1" smtClean="0"/>
              <a:t>Systematiek</a:t>
            </a:r>
            <a:endParaRPr lang="nl-NL"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47664" y="980728"/>
            <a:ext cx="6120680" cy="581165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smtClean="0"/>
              <a:t>25.8.5  </a:t>
            </a:r>
            <a:r>
              <a:rPr lang="en-US" sz="3200" dirty="0" err="1" smtClean="0"/>
              <a:t>Vogels</a:t>
            </a:r>
            <a:r>
              <a:rPr lang="en-US" sz="3200" dirty="0" smtClean="0"/>
              <a:t> en </a:t>
            </a:r>
            <a:r>
              <a:rPr lang="en-US" sz="3200" dirty="0" err="1" smtClean="0"/>
              <a:t>Zoogdieren</a:t>
            </a:r>
            <a:endParaRPr lang="nl-NL" sz="3200" dirty="0"/>
          </a:p>
        </p:txBody>
      </p:sp>
      <p:sp>
        <p:nvSpPr>
          <p:cNvPr id="3" name="Tijdelijke aanduiding voor inhoud 2"/>
          <p:cNvSpPr>
            <a:spLocks noGrp="1"/>
          </p:cNvSpPr>
          <p:nvPr>
            <p:ph idx="1"/>
          </p:nvPr>
        </p:nvSpPr>
        <p:spPr>
          <a:xfrm>
            <a:off x="457200" y="980728"/>
            <a:ext cx="8229600" cy="5688632"/>
          </a:xfrm>
        </p:spPr>
        <p:txBody>
          <a:bodyPr>
            <a:normAutofit/>
          </a:bodyPr>
          <a:lstStyle/>
          <a:p>
            <a:r>
              <a:rPr lang="en-US" sz="2400" dirty="0" err="1" smtClean="0"/>
              <a:t>Eerste</a:t>
            </a:r>
            <a:r>
              <a:rPr lang="en-US" sz="2400" dirty="0" smtClean="0"/>
              <a:t> </a:t>
            </a:r>
            <a:r>
              <a:rPr lang="en-US" sz="2400" dirty="0" err="1" smtClean="0"/>
              <a:t>soorten</a:t>
            </a:r>
            <a:r>
              <a:rPr lang="en-US" sz="2400" dirty="0" smtClean="0"/>
              <a:t> </a:t>
            </a:r>
            <a:r>
              <a:rPr lang="en-US" sz="2400" dirty="0" err="1" smtClean="0"/>
              <a:t>vogels</a:t>
            </a:r>
            <a:r>
              <a:rPr lang="en-US" sz="2400" dirty="0" smtClean="0"/>
              <a:t> en </a:t>
            </a:r>
            <a:r>
              <a:rPr lang="en-US" sz="2400" dirty="0" err="1" smtClean="0"/>
              <a:t>zoogdieren</a:t>
            </a:r>
            <a:r>
              <a:rPr lang="en-US" sz="2400" dirty="0" smtClean="0"/>
              <a:t>: </a:t>
            </a:r>
            <a:r>
              <a:rPr lang="en-US" sz="2400" dirty="0" err="1" smtClean="0"/>
              <a:t>ontstaan</a:t>
            </a:r>
            <a:r>
              <a:rPr lang="en-US" sz="2400" dirty="0" smtClean="0"/>
              <a:t> </a:t>
            </a:r>
            <a:r>
              <a:rPr lang="en-US" sz="2400" dirty="0" err="1" smtClean="0"/>
              <a:t>uit</a:t>
            </a:r>
            <a:r>
              <a:rPr lang="en-US" sz="2400" dirty="0" smtClean="0"/>
              <a:t> </a:t>
            </a:r>
            <a:r>
              <a:rPr lang="en-US" sz="2400" dirty="0" err="1" smtClean="0"/>
              <a:t>bepaalde</a:t>
            </a:r>
            <a:r>
              <a:rPr lang="en-US" sz="2400" dirty="0" smtClean="0"/>
              <a:t> </a:t>
            </a:r>
            <a:r>
              <a:rPr lang="en-US" sz="2400" dirty="0" err="1" smtClean="0"/>
              <a:t>vormen</a:t>
            </a:r>
            <a:r>
              <a:rPr lang="en-US" sz="2400" dirty="0" smtClean="0"/>
              <a:t> van </a:t>
            </a:r>
            <a:r>
              <a:rPr lang="en-US" sz="2400" dirty="0" err="1" smtClean="0"/>
              <a:t>reptielen</a:t>
            </a:r>
            <a:endParaRPr lang="en-US" sz="2400" dirty="0" smtClean="0"/>
          </a:p>
          <a:p>
            <a:r>
              <a:rPr lang="en-US" sz="2400" dirty="0" smtClean="0"/>
              <a:t>Pas </a:t>
            </a:r>
            <a:r>
              <a:rPr lang="en-US" sz="2400" dirty="0" err="1" smtClean="0"/>
              <a:t>na</a:t>
            </a:r>
            <a:r>
              <a:rPr lang="en-US" sz="2400" dirty="0" smtClean="0"/>
              <a:t> </a:t>
            </a:r>
            <a:r>
              <a:rPr lang="en-US" sz="2400" dirty="0" err="1" smtClean="0"/>
              <a:t>uitsterven</a:t>
            </a:r>
            <a:r>
              <a:rPr lang="en-US" sz="2400" dirty="0" smtClean="0"/>
              <a:t> </a:t>
            </a:r>
            <a:r>
              <a:rPr lang="en-US" sz="2400" dirty="0" err="1" smtClean="0"/>
              <a:t>Dinosauriërs</a:t>
            </a:r>
            <a:r>
              <a:rPr lang="en-US" sz="2400" dirty="0" smtClean="0"/>
              <a:t> (65-140 </a:t>
            </a:r>
            <a:r>
              <a:rPr lang="en-US" sz="2400" dirty="0" err="1" smtClean="0"/>
              <a:t>miljoen</a:t>
            </a:r>
            <a:r>
              <a:rPr lang="en-US" sz="2400" dirty="0" smtClean="0"/>
              <a:t> </a:t>
            </a:r>
            <a:r>
              <a:rPr lang="en-US" sz="2400" dirty="0" err="1" smtClean="0"/>
              <a:t>jaar</a:t>
            </a:r>
            <a:r>
              <a:rPr lang="en-US" sz="2400" dirty="0" smtClean="0"/>
              <a:t> </a:t>
            </a:r>
            <a:r>
              <a:rPr lang="en-US" sz="2400" dirty="0" err="1" smtClean="0"/>
              <a:t>geleden</a:t>
            </a:r>
            <a:r>
              <a:rPr lang="en-US" sz="2400" dirty="0" smtClean="0"/>
              <a:t>) </a:t>
            </a:r>
            <a:r>
              <a:rPr lang="en-US" sz="2400" dirty="0" err="1" smtClean="0"/>
              <a:t>namen</a:t>
            </a:r>
            <a:r>
              <a:rPr lang="en-US" sz="2400" dirty="0" smtClean="0"/>
              <a:t> </a:t>
            </a:r>
            <a:r>
              <a:rPr lang="en-US" sz="2400" dirty="0" err="1" smtClean="0"/>
              <a:t>vogels</a:t>
            </a:r>
            <a:r>
              <a:rPr lang="en-US" sz="2400" dirty="0" smtClean="0"/>
              <a:t> en </a:t>
            </a:r>
            <a:r>
              <a:rPr lang="en-US" sz="2400" dirty="0" err="1" smtClean="0"/>
              <a:t>zoogdieren</a:t>
            </a:r>
            <a:r>
              <a:rPr lang="en-US" sz="2400" dirty="0" smtClean="0"/>
              <a:t> de </a:t>
            </a:r>
            <a:r>
              <a:rPr lang="en-US" sz="2400" dirty="0" err="1" smtClean="0"/>
              <a:t>heerschappij</a:t>
            </a:r>
            <a:r>
              <a:rPr lang="en-US" sz="2400" dirty="0" smtClean="0"/>
              <a:t> over</a:t>
            </a:r>
          </a:p>
          <a:p>
            <a:r>
              <a:rPr lang="en-US" sz="2400" dirty="0" smtClean="0"/>
              <a:t>In het begin </a:t>
            </a:r>
            <a:r>
              <a:rPr lang="en-US" sz="2400" dirty="0" err="1" smtClean="0"/>
              <a:t>waren</a:t>
            </a:r>
            <a:r>
              <a:rPr lang="en-US" sz="2400" dirty="0" smtClean="0"/>
              <a:t> de </a:t>
            </a:r>
            <a:r>
              <a:rPr lang="en-US" sz="2400" dirty="0" err="1" smtClean="0"/>
              <a:t>verschillen</a:t>
            </a:r>
            <a:r>
              <a:rPr lang="en-US" sz="2400" dirty="0" smtClean="0"/>
              <a:t> </a:t>
            </a:r>
            <a:r>
              <a:rPr lang="en-US" sz="2400" dirty="0" err="1" smtClean="0"/>
              <a:t>uiteraard</a:t>
            </a:r>
            <a:r>
              <a:rPr lang="en-US" sz="2400" dirty="0" smtClean="0"/>
              <a:t> </a:t>
            </a:r>
            <a:r>
              <a:rPr lang="en-US" sz="2400" dirty="0" err="1" smtClean="0"/>
              <a:t>kleiner</a:t>
            </a:r>
            <a:r>
              <a:rPr lang="en-US" sz="2400" dirty="0" smtClean="0"/>
              <a:t> </a:t>
            </a:r>
            <a:r>
              <a:rPr lang="en-US" sz="2400" dirty="0" err="1" smtClean="0"/>
              <a:t>dan</a:t>
            </a:r>
            <a:r>
              <a:rPr lang="en-US" sz="2400" dirty="0" smtClean="0"/>
              <a:t> </a:t>
            </a:r>
            <a:r>
              <a:rPr lang="en-US" sz="2400" dirty="0" err="1" smtClean="0"/>
              <a:t>tegenwoordig</a:t>
            </a:r>
            <a:endParaRPr lang="en-US" sz="2400" dirty="0" smtClean="0"/>
          </a:p>
          <a:p>
            <a:r>
              <a:rPr lang="en-US" sz="2400" dirty="0" err="1" smtClean="0"/>
              <a:t>Huidige</a:t>
            </a:r>
            <a:r>
              <a:rPr lang="en-US" sz="2400" dirty="0" smtClean="0"/>
              <a:t> </a:t>
            </a:r>
            <a:r>
              <a:rPr lang="en-US" sz="2400" dirty="0" err="1" smtClean="0"/>
              <a:t>reptielen</a:t>
            </a:r>
            <a:r>
              <a:rPr lang="en-US" sz="2400" dirty="0" smtClean="0"/>
              <a:t> </a:t>
            </a:r>
            <a:r>
              <a:rPr lang="en-US" sz="2400" dirty="0" err="1" smtClean="0"/>
              <a:t>koudbloedig</a:t>
            </a:r>
            <a:endParaRPr lang="en-US" sz="2400" dirty="0" smtClean="0"/>
          </a:p>
          <a:p>
            <a:r>
              <a:rPr lang="en-US" sz="2400" dirty="0" err="1" smtClean="0"/>
              <a:t>Er</a:t>
            </a:r>
            <a:r>
              <a:rPr lang="en-US" sz="2400" dirty="0" smtClean="0"/>
              <a:t> </a:t>
            </a:r>
            <a:r>
              <a:rPr lang="en-US" sz="2400" dirty="0" err="1" smtClean="0"/>
              <a:t>waren</a:t>
            </a:r>
            <a:r>
              <a:rPr lang="en-US" sz="2400" dirty="0" smtClean="0"/>
              <a:t> </a:t>
            </a:r>
            <a:r>
              <a:rPr lang="en-US" sz="2400" dirty="0" err="1" smtClean="0"/>
              <a:t>ook</a:t>
            </a:r>
            <a:r>
              <a:rPr lang="en-US" sz="2400" dirty="0" smtClean="0"/>
              <a:t> </a:t>
            </a:r>
            <a:r>
              <a:rPr lang="en-US" sz="2400" dirty="0" err="1" smtClean="0"/>
              <a:t>warmbloedige</a:t>
            </a:r>
            <a:r>
              <a:rPr lang="en-US" sz="2400" dirty="0" smtClean="0"/>
              <a:t> </a:t>
            </a:r>
            <a:r>
              <a:rPr lang="en-US" sz="2400" dirty="0" err="1" smtClean="0"/>
              <a:t>dinosauriërsoorten</a:t>
            </a:r>
            <a:r>
              <a:rPr lang="en-US" sz="2400" dirty="0" smtClean="0"/>
              <a:t> die </a:t>
            </a:r>
            <a:r>
              <a:rPr lang="en-US" sz="2400" dirty="0" err="1" smtClean="0"/>
              <a:t>hun</a:t>
            </a:r>
            <a:r>
              <a:rPr lang="en-US" sz="2400" dirty="0" smtClean="0"/>
              <a:t> </a:t>
            </a:r>
            <a:r>
              <a:rPr lang="en-US" sz="2400" dirty="0" err="1" smtClean="0"/>
              <a:t>eieren</a:t>
            </a:r>
            <a:r>
              <a:rPr lang="en-US" sz="2400" dirty="0" smtClean="0"/>
              <a:t> </a:t>
            </a:r>
            <a:r>
              <a:rPr lang="en-US" sz="2400" dirty="0" err="1" smtClean="0"/>
              <a:t>uibroedden</a:t>
            </a:r>
            <a:endParaRPr lang="en-US" sz="2400" dirty="0" smtClean="0"/>
          </a:p>
          <a:p>
            <a:r>
              <a:rPr lang="en-US" sz="2400" dirty="0" err="1" smtClean="0"/>
              <a:t>Er</a:t>
            </a:r>
            <a:r>
              <a:rPr lang="en-US" sz="2400" dirty="0" smtClean="0"/>
              <a:t> </a:t>
            </a:r>
            <a:r>
              <a:rPr lang="en-US" sz="2400" dirty="0" err="1" smtClean="0"/>
              <a:t>Fossielen</a:t>
            </a:r>
            <a:r>
              <a:rPr lang="en-US" sz="2400" dirty="0" smtClean="0"/>
              <a:t> </a:t>
            </a:r>
            <a:r>
              <a:rPr lang="en-US" sz="2400" dirty="0" err="1" smtClean="0"/>
              <a:t>gevonden</a:t>
            </a:r>
            <a:r>
              <a:rPr lang="en-US" sz="2400" dirty="0" smtClean="0"/>
              <a:t> die </a:t>
            </a:r>
            <a:r>
              <a:rPr lang="en-US" sz="2400" dirty="0" err="1" smtClean="0"/>
              <a:t>zowel</a:t>
            </a:r>
            <a:r>
              <a:rPr lang="en-US" sz="2400" dirty="0" smtClean="0"/>
              <a:t> </a:t>
            </a:r>
            <a:r>
              <a:rPr lang="en-US" sz="2400" dirty="0" err="1" smtClean="0"/>
              <a:t>lenmerken</a:t>
            </a:r>
            <a:r>
              <a:rPr lang="en-US" sz="2400" dirty="0" smtClean="0"/>
              <a:t> van </a:t>
            </a:r>
            <a:r>
              <a:rPr lang="en-US" sz="2400" dirty="0" err="1" smtClean="0"/>
              <a:t>reptielen</a:t>
            </a:r>
            <a:r>
              <a:rPr lang="en-US" sz="2400" dirty="0" smtClean="0"/>
              <a:t> </a:t>
            </a:r>
            <a:r>
              <a:rPr lang="en-US" sz="2400" dirty="0" err="1" smtClean="0"/>
              <a:t>als</a:t>
            </a:r>
            <a:r>
              <a:rPr lang="en-US" sz="2400" dirty="0" smtClean="0"/>
              <a:t> </a:t>
            </a:r>
            <a:r>
              <a:rPr lang="en-US" sz="2400" dirty="0" err="1" smtClean="0"/>
              <a:t>vogels</a:t>
            </a:r>
            <a:r>
              <a:rPr lang="en-US" sz="2400" dirty="0" smtClean="0"/>
              <a:t> </a:t>
            </a:r>
            <a:r>
              <a:rPr lang="en-US" sz="2400" dirty="0" err="1" smtClean="0"/>
              <a:t>hebben</a:t>
            </a:r>
            <a:endParaRPr lang="en-US" sz="2400" dirty="0" smtClean="0"/>
          </a:p>
          <a:p>
            <a:r>
              <a:rPr lang="en-US" sz="2400" dirty="0" err="1" smtClean="0"/>
              <a:t>Bekendste</a:t>
            </a:r>
            <a:r>
              <a:rPr lang="en-US" sz="2400" dirty="0" smtClean="0"/>
              <a:t>: </a:t>
            </a:r>
            <a:r>
              <a:rPr lang="en-US" sz="2400" dirty="0" err="1" smtClean="0"/>
              <a:t>Archaeoteryx</a:t>
            </a:r>
            <a:r>
              <a:rPr lang="en-US" sz="2400" dirty="0" smtClean="0"/>
              <a:t>  (</a:t>
            </a:r>
            <a:r>
              <a:rPr lang="en-US" sz="2400" dirty="0" err="1" smtClean="0"/>
              <a:t>afgietsel</a:t>
            </a:r>
            <a:r>
              <a:rPr lang="en-US" sz="2400" dirty="0" smtClean="0"/>
              <a:t> in </a:t>
            </a:r>
            <a:r>
              <a:rPr lang="en-US" sz="2400" dirty="0" err="1" smtClean="0"/>
              <a:t>biolokaal</a:t>
            </a:r>
            <a:r>
              <a:rPr lang="en-US" sz="2400" dirty="0" smtClean="0"/>
              <a:t>)</a:t>
            </a:r>
          </a:p>
          <a:p>
            <a:pPr>
              <a:buNone/>
            </a:pPr>
            <a:r>
              <a:rPr lang="en-US" sz="2400" dirty="0" err="1" smtClean="0"/>
              <a:t>Zie</a:t>
            </a:r>
            <a:r>
              <a:rPr lang="en-US" sz="2400" dirty="0" smtClean="0"/>
              <a:t> </a:t>
            </a:r>
            <a:r>
              <a:rPr lang="en-US" sz="2400" dirty="0" err="1" smtClean="0"/>
              <a:t>afbeelding</a:t>
            </a:r>
            <a:r>
              <a:rPr lang="en-US" sz="2400" dirty="0" smtClean="0"/>
              <a:t> </a:t>
            </a:r>
            <a:r>
              <a:rPr lang="en-US" sz="2400" dirty="0" err="1" smtClean="0"/>
              <a:t>volgende</a:t>
            </a:r>
            <a:r>
              <a:rPr lang="en-US" sz="2400" dirty="0" smtClean="0"/>
              <a:t> </a:t>
            </a:r>
            <a:r>
              <a:rPr lang="en-US" sz="2400" dirty="0" err="1" smtClean="0"/>
              <a:t>dia</a:t>
            </a:r>
            <a:endParaRPr lang="nl-NL"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Archaeoteryx</a:t>
            </a:r>
            <a:endParaRPr lang="nl-NL" dirty="0"/>
          </a:p>
        </p:txBody>
      </p:sp>
      <p:pic>
        <p:nvPicPr>
          <p:cNvPr id="4" name="irc_mi" descr="http://i53.photobucket.com/albums/g62/TigerQuoll/Extinct/_75003400_e4450111-artwork_of_an_archaeopteryx_the_first_bird-spl_zps66a1d802.jpg">
            <a:hlinkClick r:id="rId2"/>
          </p:cNvPr>
          <p:cNvPicPr>
            <a:picLocks noGrp="1"/>
          </p:cNvPicPr>
          <p:nvPr>
            <p:ph idx="1"/>
          </p:nvPr>
        </p:nvPicPr>
        <p:blipFill>
          <a:blip r:embed="rId3" cstate="print"/>
          <a:srcRect/>
          <a:stretch>
            <a:fillRect/>
          </a:stretch>
        </p:blipFill>
        <p:spPr bwMode="auto">
          <a:xfrm>
            <a:off x="251521" y="1628800"/>
            <a:ext cx="4536504" cy="4525963"/>
          </a:xfrm>
          <a:prstGeom prst="rect">
            <a:avLst/>
          </a:prstGeom>
          <a:noFill/>
          <a:ln w="9525">
            <a:noFill/>
            <a:miter lim="800000"/>
            <a:headEnd/>
            <a:tailEnd/>
          </a:ln>
        </p:spPr>
      </p:pic>
      <p:pic>
        <p:nvPicPr>
          <p:cNvPr id="5" name="irc_mi" descr="http://scienceviews.com/dinosaurs/images/SIA3672.jpg">
            <a:hlinkClick r:id="rId4"/>
          </p:cNvPr>
          <p:cNvPicPr/>
          <p:nvPr/>
        </p:nvPicPr>
        <p:blipFill>
          <a:blip r:embed="rId5" cstate="print"/>
          <a:srcRect/>
          <a:stretch>
            <a:fillRect/>
          </a:stretch>
        </p:blipFill>
        <p:spPr bwMode="auto">
          <a:xfrm>
            <a:off x="4860032" y="1628800"/>
            <a:ext cx="4104456" cy="45365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dirty="0" smtClean="0"/>
              <a:t>ZEESLAK EN CHLOROPHYL</a:t>
            </a:r>
            <a:endParaRPr lang="nl-NL" sz="3200" dirty="0"/>
          </a:p>
        </p:txBody>
      </p:sp>
      <p:sp>
        <p:nvSpPr>
          <p:cNvPr id="3" name="Tijdelijke aanduiding voor inhoud 2"/>
          <p:cNvSpPr>
            <a:spLocks noGrp="1"/>
          </p:cNvSpPr>
          <p:nvPr>
            <p:ph idx="1"/>
          </p:nvPr>
        </p:nvSpPr>
        <p:spPr>
          <a:xfrm>
            <a:off x="457200" y="1052736"/>
            <a:ext cx="8229600" cy="5688632"/>
          </a:xfrm>
        </p:spPr>
        <p:txBody>
          <a:bodyPr/>
          <a:lstStyle/>
          <a:p>
            <a:r>
              <a:rPr lang="en-US" sz="2400" dirty="0" smtClean="0"/>
              <a:t>MAAK EEN SAMENVATTING VAN:</a:t>
            </a:r>
          </a:p>
          <a:p>
            <a:r>
              <a:rPr lang="en-US" sz="2400" dirty="0" smtClean="0"/>
              <a:t>ZEESLAK HEEFT GENEN GESTOLEN VAN DE ALGEN DIE HIJ EET (</a:t>
            </a:r>
            <a:r>
              <a:rPr lang="en-US" sz="2400" dirty="0" err="1" smtClean="0"/>
              <a:t>voor</a:t>
            </a:r>
            <a:r>
              <a:rPr lang="en-US" sz="2400" dirty="0" smtClean="0"/>
              <a:t> je portfolio)</a:t>
            </a:r>
          </a:p>
          <a:p>
            <a:endParaRPr lang="nl-NL" dirty="0"/>
          </a:p>
        </p:txBody>
      </p:sp>
      <p:pic>
        <p:nvPicPr>
          <p:cNvPr id="4" name="Afbeelding 3" descr="zeeslak"/>
          <p:cNvPicPr/>
          <p:nvPr/>
        </p:nvPicPr>
        <p:blipFill>
          <a:blip r:embed="rId2" cstate="print"/>
          <a:srcRect/>
          <a:stretch>
            <a:fillRect/>
          </a:stretch>
        </p:blipFill>
        <p:spPr bwMode="auto">
          <a:xfrm>
            <a:off x="1259632" y="2420888"/>
            <a:ext cx="6696744" cy="424847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611</Words>
  <Application>Microsoft Office PowerPoint</Application>
  <PresentationFormat>Diavoorstelling (4:3)</PresentationFormat>
  <Paragraphs>77</Paragraphs>
  <Slides>16</Slides>
  <Notes>1</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Par. 25.7 Planten</vt:lpstr>
      <vt:lpstr>Voortplanting planten 1</vt:lpstr>
      <vt:lpstr>Voortplanting planten 2</vt:lpstr>
      <vt:lpstr>Dieren 1</vt:lpstr>
      <vt:lpstr>Dieren 2 Systematiek</vt:lpstr>
      <vt:lpstr>Dieren 3 Systematiek</vt:lpstr>
      <vt:lpstr>25.8.5  Vogels en Zoogdieren</vt:lpstr>
      <vt:lpstr>Archaeoteryx</vt:lpstr>
      <vt:lpstr>ZEESLAK EN CHLOROPHYL</vt:lpstr>
      <vt:lpstr>25.9 Virussen 1</vt:lpstr>
      <vt:lpstr>25.9 Virussen 2</vt:lpstr>
      <vt:lpstr>25.9 Virussen 3</vt:lpstr>
      <vt:lpstr>25.9 Virussen  Schematisch</vt:lpstr>
      <vt:lpstr>25.9 Virussen  Hoe/wanneer ontstaan??</vt:lpstr>
      <vt:lpstr>Bacteriofagen Virussen die gespecialiseerd zijn op bacteriën</vt:lpstr>
      <vt:lpstr>EXTRA:  Virussen en DNA-technologie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25.7 Planten</dc:title>
  <dc:creator>biobertus</dc:creator>
  <cp:lastModifiedBy>biobertus</cp:lastModifiedBy>
  <cp:revision>7</cp:revision>
  <dcterms:created xsi:type="dcterms:W3CDTF">2015-05-08T11:16:22Z</dcterms:created>
  <dcterms:modified xsi:type="dcterms:W3CDTF">2015-05-21T17:15:33Z</dcterms:modified>
</cp:coreProperties>
</file>